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86" r:id="rId1"/>
  </p:sldMasterIdLst>
  <p:notesMasterIdLst>
    <p:notesMasterId r:id="rId70"/>
  </p:notesMasterIdLst>
  <p:sldIdLst>
    <p:sldId id="256" r:id="rId2"/>
    <p:sldId id="257" r:id="rId3"/>
    <p:sldId id="259" r:id="rId4"/>
    <p:sldId id="290" r:id="rId5"/>
    <p:sldId id="258" r:id="rId6"/>
    <p:sldId id="260" r:id="rId7"/>
    <p:sldId id="261" r:id="rId8"/>
    <p:sldId id="291" r:id="rId9"/>
    <p:sldId id="262" r:id="rId10"/>
    <p:sldId id="330" r:id="rId11"/>
    <p:sldId id="302" r:id="rId12"/>
    <p:sldId id="303" r:id="rId13"/>
    <p:sldId id="329" r:id="rId14"/>
    <p:sldId id="306" r:id="rId15"/>
    <p:sldId id="307" r:id="rId16"/>
    <p:sldId id="308" r:id="rId17"/>
    <p:sldId id="309" r:id="rId18"/>
    <p:sldId id="310" r:id="rId19"/>
    <p:sldId id="311" r:id="rId20"/>
    <p:sldId id="313" r:id="rId21"/>
    <p:sldId id="314" r:id="rId22"/>
    <p:sldId id="315" r:id="rId23"/>
    <p:sldId id="316" r:id="rId24"/>
    <p:sldId id="317" r:id="rId25"/>
    <p:sldId id="318" r:id="rId26"/>
    <p:sldId id="319" r:id="rId27"/>
    <p:sldId id="320" r:id="rId28"/>
    <p:sldId id="321" r:id="rId29"/>
    <p:sldId id="284" r:id="rId30"/>
    <p:sldId id="285" r:id="rId31"/>
    <p:sldId id="287" r:id="rId32"/>
    <p:sldId id="286" r:id="rId33"/>
    <p:sldId id="283" r:id="rId34"/>
    <p:sldId id="338" r:id="rId35"/>
    <p:sldId id="339" r:id="rId36"/>
    <p:sldId id="341" r:id="rId37"/>
    <p:sldId id="340" r:id="rId38"/>
    <p:sldId id="342" r:id="rId39"/>
    <p:sldId id="343" r:id="rId40"/>
    <p:sldId id="344" r:id="rId41"/>
    <p:sldId id="345" r:id="rId42"/>
    <p:sldId id="346" r:id="rId43"/>
    <p:sldId id="347" r:id="rId44"/>
    <p:sldId id="295" r:id="rId45"/>
    <p:sldId id="358" r:id="rId46"/>
    <p:sldId id="359" r:id="rId47"/>
    <p:sldId id="296" r:id="rId48"/>
    <p:sldId id="297" r:id="rId49"/>
    <p:sldId id="298" r:id="rId50"/>
    <p:sldId id="356" r:id="rId51"/>
    <p:sldId id="299" r:id="rId52"/>
    <p:sldId id="355" r:id="rId53"/>
    <p:sldId id="300" r:id="rId54"/>
    <p:sldId id="357" r:id="rId55"/>
    <p:sldId id="349" r:id="rId56"/>
    <p:sldId id="348" r:id="rId57"/>
    <p:sldId id="350" r:id="rId58"/>
    <p:sldId id="354" r:id="rId59"/>
    <p:sldId id="351" r:id="rId60"/>
    <p:sldId id="352" r:id="rId61"/>
    <p:sldId id="353" r:id="rId62"/>
    <p:sldId id="331" r:id="rId63"/>
    <p:sldId id="332" r:id="rId64"/>
    <p:sldId id="333" r:id="rId65"/>
    <p:sldId id="334" r:id="rId66"/>
    <p:sldId id="335" r:id="rId67"/>
    <p:sldId id="336" r:id="rId68"/>
    <p:sldId id="337" r:id="rId6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31166"/>
    <a:srgbClr val="9D0F59"/>
    <a:srgbClr val="C71B65"/>
    <a:srgbClr val="FA0000"/>
    <a:srgbClr val="008000"/>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4" autoAdjust="0"/>
    <p:restoredTop sz="94662" autoAdjust="0"/>
  </p:normalViewPr>
  <p:slideViewPr>
    <p:cSldViewPr>
      <p:cViewPr>
        <p:scale>
          <a:sx n="71" d="100"/>
          <a:sy n="71" d="100"/>
        </p:scale>
        <p:origin x="-1344" y="-6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10.wdp>
</file>

<file path=ppt/media/hdphoto1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jpeg>
</file>

<file path=ppt/media/image11.jpeg>
</file>

<file path=ppt/media/image12.png>
</file>

<file path=ppt/media/image13.jpeg>
</file>

<file path=ppt/media/image14.png>
</file>

<file path=ppt/media/image15.png>
</file>

<file path=ppt/media/image16.png>
</file>

<file path=ppt/media/image17.jpeg>
</file>

<file path=ppt/media/image18.jpg>
</file>

<file path=ppt/media/image19.jpg>
</file>

<file path=ppt/media/image2.png>
</file>

<file path=ppt/media/image20.png>
</file>

<file path=ppt/media/image21.jpg>
</file>

<file path=ppt/media/image22.png>
</file>

<file path=ppt/media/image23.jpg>
</file>

<file path=ppt/media/image24.jpeg>
</file>

<file path=ppt/media/image25.png>
</file>

<file path=ppt/media/image26.png>
</file>

<file path=ppt/media/image27.png>
</file>

<file path=ppt/media/image28.png>
</file>

<file path=ppt/media/image29.png>
</file>

<file path=ppt/media/image3.jpeg>
</file>

<file path=ppt/media/image30.gif>
</file>

<file path=ppt/media/image31.png>
</file>

<file path=ppt/media/image32.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039B150-FCAD-4455-BA54-109358C1825F}" type="datetimeFigureOut">
              <a:rPr lang="en-US" smtClean="0"/>
              <a:t>2/8/2019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0F89302-E746-4FFE-969B-B42E923D7108}" type="slidenum">
              <a:rPr lang="en-US" smtClean="0"/>
              <a:t>‹#›</a:t>
            </a:fld>
            <a:endParaRPr lang="en-US"/>
          </a:p>
        </p:txBody>
      </p:sp>
    </p:spTree>
    <p:extLst>
      <p:ext uri="{BB962C8B-B14F-4D97-AF65-F5344CB8AC3E}">
        <p14:creationId xmlns:p14="http://schemas.microsoft.com/office/powerpoint/2010/main" val="3400350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0F89302-E746-4FFE-969B-B42E923D7108}" type="slidenum">
              <a:rPr lang="en-US" smtClean="0"/>
              <a:t>11</a:t>
            </a:fld>
            <a:endParaRPr lang="en-US"/>
          </a:p>
        </p:txBody>
      </p:sp>
    </p:spTree>
    <p:extLst>
      <p:ext uri="{BB962C8B-B14F-4D97-AF65-F5344CB8AC3E}">
        <p14:creationId xmlns:p14="http://schemas.microsoft.com/office/powerpoint/2010/main" val="23875251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9144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866216" y="2099733"/>
            <a:ext cx="6619244"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866216" y="4777380"/>
            <a:ext cx="6619244"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7495414" y="1830325"/>
            <a:ext cx="990599" cy="228599"/>
          </a:xfrm>
        </p:spPr>
        <p:txBody>
          <a:bodyPr anchor="t"/>
          <a:lstStyle>
            <a:lvl1pPr algn="l">
              <a:defRPr b="0" i="0">
                <a:solidFill>
                  <a:schemeClr val="bg1">
                    <a:alpha val="60000"/>
                  </a:schemeClr>
                </a:solidFill>
              </a:defRPr>
            </a:lvl1pPr>
          </a:lstStyle>
          <a:p>
            <a:fld id="{1A810A1A-1E0B-4AEE-AB7D-56793A1D4F00}" type="datetimeFigureOut">
              <a:rPr lang="en-US" smtClean="0"/>
              <a:t>2/8/2019</a:t>
            </a:fld>
            <a:endParaRPr lang="en-US"/>
          </a:p>
        </p:txBody>
      </p:sp>
      <p:sp>
        <p:nvSpPr>
          <p:cNvPr id="5" name="Footer Placeholder 4"/>
          <p:cNvSpPr>
            <a:spLocks noGrp="1"/>
          </p:cNvSpPr>
          <p:nvPr>
            <p:ph type="ftr" sz="quarter" idx="11"/>
          </p:nvPr>
        </p:nvSpPr>
        <p:spPr bwMode="gray">
          <a:xfrm rot="5400000">
            <a:off x="6231508" y="3265933"/>
            <a:ext cx="3859795" cy="228601"/>
          </a:xfrm>
        </p:spPr>
        <p:txBody>
          <a:bodyPr/>
          <a:lstStyle>
            <a:lvl1pPr>
              <a:defRPr b="0" i="0">
                <a:solidFill>
                  <a:schemeClr val="bg1">
                    <a:alpha val="60000"/>
                  </a:schemeClr>
                </a:solidFill>
              </a:defRPr>
            </a:lvl1pPr>
          </a:lstStyle>
          <a:p>
            <a:endParaRPr lang="en-US"/>
          </a:p>
        </p:txBody>
      </p:sp>
      <p:sp>
        <p:nvSpPr>
          <p:cNvPr id="11" name="Rectangle 10"/>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7764406" y="295730"/>
            <a:ext cx="628649" cy="767687"/>
          </a:xfrm>
        </p:spPr>
        <p:txBody>
          <a:bodyPr/>
          <a:lstStyle/>
          <a:p>
            <a:fld id="{3D8290DC-1A03-4B5E-8716-8CF50F86C6B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9144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4969927"/>
            <a:ext cx="6619244"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66216" y="685800"/>
            <a:ext cx="6619244"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866215" y="5536665"/>
            <a:ext cx="6619244"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810A1A-1E0B-4AEE-AB7D-56793A1D4F00}" type="datetimeFigureOut">
              <a:rPr lang="en-US" smtClean="0"/>
              <a:t>2/8/2019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9144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1598" y="1063417"/>
            <a:ext cx="6623862"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866216" y="3543300"/>
            <a:ext cx="6619244"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810A1A-1E0B-4AEE-AB7D-56793A1D4F00}" type="datetimeFigureOut">
              <a:rPr lang="en-US" smtClean="0"/>
              <a:t>2/8/2019</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9144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661175" y="607336"/>
            <a:ext cx="601434"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7413344" y="2613787"/>
            <a:ext cx="48957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186408" y="982134"/>
            <a:ext cx="6340430"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459459" y="3678766"/>
            <a:ext cx="5798414"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866216" y="5029200"/>
            <a:ext cx="6933673"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810A1A-1E0B-4AEE-AB7D-56793A1D4F00}" type="datetimeFigureOut">
              <a:rPr lang="en-US" smtClean="0"/>
              <a:t>2/8/2019</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9144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2370667"/>
            <a:ext cx="6619245"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216" y="5024967"/>
            <a:ext cx="6619244"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810A1A-1E0B-4AEE-AB7D-56793A1D4F00}" type="datetimeFigureOut">
              <a:rPr lang="en-US" smtClean="0"/>
              <a:t>2/8/2019</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866216" y="973668"/>
            <a:ext cx="6619244"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866215" y="2603502"/>
            <a:ext cx="23564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866215" y="3179765"/>
            <a:ext cx="23564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384541" y="2603500"/>
            <a:ext cx="2360257"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384541" y="3179764"/>
            <a:ext cx="2360257"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5916101" y="2603501"/>
            <a:ext cx="235929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5916247" y="3179763"/>
            <a:ext cx="2359152"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302978" y="2569634"/>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829301" y="2569634"/>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A810A1A-1E0B-4AEE-AB7D-56793A1D4F00}" type="datetimeFigureOut">
              <a:rPr lang="en-US" smtClean="0"/>
              <a:t>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866216" y="973668"/>
            <a:ext cx="6619244"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866215" y="4532844"/>
            <a:ext cx="228782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000915" y="2603500"/>
            <a:ext cx="201843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866215" y="5109106"/>
            <a:ext cx="2287829"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426649" y="4532845"/>
            <a:ext cx="2287829"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3561347" y="2603500"/>
            <a:ext cx="201843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427629" y="5109105"/>
            <a:ext cx="2287829"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5987082" y="4532845"/>
            <a:ext cx="228832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6122273" y="2603500"/>
            <a:ext cx="201843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5987081" y="5109104"/>
            <a:ext cx="2288322"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3304373" y="2569634"/>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5848352" y="2569634"/>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A810A1A-1E0B-4AEE-AB7D-56793A1D4F00}" type="datetimeFigureOut">
              <a:rPr lang="en-US" smtClean="0"/>
              <a:t>2/8/2019</a:t>
            </a:fld>
            <a:endParaRPr lang="en-US"/>
          </a:p>
        </p:txBody>
      </p:sp>
      <p:sp>
        <p:nvSpPr>
          <p:cNvPr id="8" name="Footer Placeholder 7"/>
          <p:cNvSpPr>
            <a:spLocks noGrp="1"/>
          </p:cNvSpPr>
          <p:nvPr>
            <p:ph type="ftr" sz="quarter" idx="11"/>
          </p:nvPr>
        </p:nvSpPr>
        <p:spPr>
          <a:xfrm>
            <a:off x="420833" y="6391839"/>
            <a:ext cx="2733212" cy="304801"/>
          </a:xfrm>
        </p:spPr>
        <p:txBody>
          <a:bodyPr/>
          <a:lstStyle/>
          <a:p>
            <a:endParaRPr lang="en-US"/>
          </a:p>
        </p:txBody>
      </p:sp>
      <p:sp>
        <p:nvSpPr>
          <p:cNvPr id="9" name="Slide Number Placeholder 8"/>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66216" y="973668"/>
            <a:ext cx="6619244"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66216" y="2603500"/>
            <a:ext cx="6619244"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021580" y="6391839"/>
            <a:ext cx="742949" cy="304799"/>
          </a:xfrm>
        </p:spPr>
        <p:txBody>
          <a:bodyPr/>
          <a:lstStyle/>
          <a:p>
            <a:fld id="{1A810A1A-1E0B-4AEE-AB7D-56793A1D4F00}" type="datetimeFigureOut">
              <a:rPr lang="en-US" smtClean="0"/>
              <a:t>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9144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6438927" y="1278467"/>
            <a:ext cx="1057474"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66216" y="1278467"/>
            <a:ext cx="4692019"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989829" y="6391839"/>
            <a:ext cx="744101" cy="304799"/>
          </a:xfrm>
        </p:spPr>
        <p:txBody>
          <a:bodyPr/>
          <a:lstStyle/>
          <a:p>
            <a:fld id="{1A810A1A-1E0B-4AEE-AB7D-56793A1D4F00}" type="datetimeFigureOut">
              <a:rPr lang="en-US" smtClean="0"/>
              <a:t>2/8/2019</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866216" y="2603500"/>
            <a:ext cx="6619244"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810A1A-1E0B-4AEE-AB7D-56793A1D4F00}" type="datetimeFigureOut">
              <a:rPr lang="en-US" smtClean="0"/>
              <a:t>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9144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2677645"/>
            <a:ext cx="3263269"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171670" y="2677644"/>
            <a:ext cx="2818159"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810A1A-1E0B-4AEE-AB7D-56793A1D4F00}" type="datetimeFigureOut">
              <a:rPr lang="en-US" smtClean="0"/>
              <a:t>2/8/2019</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66215" y="2603501"/>
            <a:ext cx="3618869"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56535" y="2603500"/>
            <a:ext cx="361886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A810A1A-1E0B-4AEE-AB7D-56793A1D4F00}" type="datetimeFigureOut">
              <a:rPr lang="en-US" smtClean="0"/>
              <a:t>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66216" y="2603500"/>
            <a:ext cx="36188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66215" y="3179763"/>
            <a:ext cx="3618869"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56535" y="2603500"/>
            <a:ext cx="361886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56535" y="3179763"/>
            <a:ext cx="361886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A810A1A-1E0B-4AEE-AB7D-56793A1D4F00}" type="datetimeFigureOut">
              <a:rPr lang="en-US" smtClean="0"/>
              <a:t>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866216" y="973668"/>
            <a:ext cx="6571060"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A810A1A-1E0B-4AEE-AB7D-56793A1D4F00}" type="datetimeFigureOut">
              <a:rPr lang="en-US" smtClean="0"/>
              <a:t>2/8/2019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810A1A-1E0B-4AEE-AB7D-56793A1D4F00}" type="datetimeFigureOut">
              <a:rPr lang="en-US" smtClean="0"/>
              <a:t>2/8/2019</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9144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1295400"/>
            <a:ext cx="2094869"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335859" y="1447800"/>
            <a:ext cx="3892550"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866215" y="3129281"/>
            <a:ext cx="2094869"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810A1A-1E0B-4AEE-AB7D-56793A1D4F00}" type="datetimeFigureOut">
              <a:rPr lang="en-US" smtClean="0"/>
              <a:t>2/8/2019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9144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1693334"/>
            <a:ext cx="2898851"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910903" y="1143000"/>
            <a:ext cx="242039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866216" y="3657600"/>
            <a:ext cx="2894409"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810A1A-1E0B-4AEE-AB7D-56793A1D4F00}" type="datetimeFigureOut">
              <a:rPr lang="en-US" smtClean="0"/>
              <a:t>2/8/2019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D8290DC-1A03-4B5E-8716-8CF50F86C6B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9144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866216" y="973668"/>
            <a:ext cx="6571060"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66216" y="2603500"/>
            <a:ext cx="6571060" cy="34163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989829" y="6391839"/>
            <a:ext cx="742949" cy="304799"/>
          </a:xfrm>
          <a:prstGeom prst="rect">
            <a:avLst/>
          </a:prstGeom>
        </p:spPr>
        <p:txBody>
          <a:bodyPr vert="horz" lIns="91440" tIns="45720" rIns="91440" bIns="45720" rtlCol="0" anchor="ctr"/>
          <a:lstStyle>
            <a:lvl1pPr algn="r">
              <a:defRPr sz="1000" b="1" i="0">
                <a:solidFill>
                  <a:schemeClr val="accent1"/>
                </a:solidFill>
              </a:defRPr>
            </a:lvl1pPr>
          </a:lstStyle>
          <a:p>
            <a:fld id="{1A810A1A-1E0B-4AEE-AB7D-56793A1D4F00}" type="datetimeFigureOut">
              <a:rPr lang="en-US" smtClean="0"/>
              <a:t>2/8/2019</a:t>
            </a:fld>
            <a:endParaRPr lang="en-US"/>
          </a:p>
        </p:txBody>
      </p:sp>
      <p:sp>
        <p:nvSpPr>
          <p:cNvPr id="5" name="Footer Placeholder 4"/>
          <p:cNvSpPr>
            <a:spLocks noGrp="1"/>
          </p:cNvSpPr>
          <p:nvPr>
            <p:ph type="ftr" sz="quarter" idx="3"/>
          </p:nvPr>
        </p:nvSpPr>
        <p:spPr>
          <a:xfrm>
            <a:off x="420833" y="6391839"/>
            <a:ext cx="2894846"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7828359" y="0"/>
            <a:ext cx="51435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7764406" y="295730"/>
            <a:ext cx="628649" cy="767687"/>
          </a:xfrm>
          <a:prstGeom prst="rect">
            <a:avLst/>
          </a:prstGeom>
        </p:spPr>
        <p:txBody>
          <a:bodyPr vert="horz" lIns="91440" tIns="45720" rIns="91440" bIns="45720" rtlCol="0" anchor="b"/>
          <a:lstStyle>
            <a:lvl1pPr algn="ctr">
              <a:defRPr sz="2800" b="0" i="0">
                <a:solidFill>
                  <a:schemeClr val="bg1"/>
                </a:solidFill>
              </a:defRPr>
            </a:lvl1pPr>
          </a:lstStyle>
          <a:p>
            <a:fld id="{3D8290DC-1A03-4B5E-8716-8CF50F86C6B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4387" r:id="rId1"/>
    <p:sldLayoutId id="2147484388" r:id="rId2"/>
    <p:sldLayoutId id="2147484389" r:id="rId3"/>
    <p:sldLayoutId id="2147484390" r:id="rId4"/>
    <p:sldLayoutId id="2147484391" r:id="rId5"/>
    <p:sldLayoutId id="2147484392" r:id="rId6"/>
    <p:sldLayoutId id="2147484393" r:id="rId7"/>
    <p:sldLayoutId id="2147484394" r:id="rId8"/>
    <p:sldLayoutId id="2147484395" r:id="rId9"/>
    <p:sldLayoutId id="2147484396" r:id="rId10"/>
    <p:sldLayoutId id="2147484397" r:id="rId11"/>
    <p:sldLayoutId id="2147484398" r:id="rId12"/>
    <p:sldLayoutId id="2147484399" r:id="rId13"/>
    <p:sldLayoutId id="2147484400" r:id="rId14"/>
    <p:sldLayoutId id="2147484401" r:id="rId15"/>
    <p:sldLayoutId id="2147484402" r:id="rId16"/>
    <p:sldLayoutId id="2147484403"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7.xml"/><Relationship Id="rId5" Type="http://schemas.microsoft.com/office/2007/relationships/hdphoto" Target="../media/hdphoto4.wdp"/><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5.png"/><Relationship Id="rId1" Type="http://schemas.openxmlformats.org/officeDocument/2006/relationships/slideLayout" Target="../slideLayouts/slideLayout7.xml"/><Relationship Id="rId5" Type="http://schemas.microsoft.com/office/2007/relationships/hdphoto" Target="../media/hdphoto6.wdp"/><Relationship Id="rId4" Type="http://schemas.openxmlformats.org/officeDocument/2006/relationships/image" Target="../media/image16.png"/></Relationships>
</file>

<file path=ppt/slides/_rels/slide3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8.jpg"/><Relationship Id="rId4" Type="http://schemas.openxmlformats.org/officeDocument/2006/relationships/image" Target="../media/image17.jpeg"/></Relationships>
</file>

<file path=ppt/slides/_rels/slide3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9.jpg"/></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21.jpg"/><Relationship Id="rId5" Type="http://schemas.microsoft.com/office/2007/relationships/hdphoto" Target="../media/hdphoto7.wdp"/><Relationship Id="rId4" Type="http://schemas.openxmlformats.org/officeDocument/2006/relationships/image" Target="../media/image20.png"/></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microsoft.com/office/2007/relationships/hdphoto" Target="../media/hdphoto8.wdp"/></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microsoft.com/office/2007/relationships/hdphoto" Target="../media/hdphoto9.wdp"/><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0.g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62000" y="1522444"/>
            <a:ext cx="6934200" cy="1938992"/>
          </a:xfrm>
          <a:prstGeom prst="rect">
            <a:avLst/>
          </a:prstGeom>
          <a:noFill/>
        </p:spPr>
        <p:txBody>
          <a:bodyPr wrap="square" rtlCol="0">
            <a:spAutoFit/>
          </a:bodyPr>
          <a:lstStyle/>
          <a:p>
            <a:pPr algn="ctr"/>
            <a:r>
              <a:rPr lang="en-US" sz="12000" dirty="0" smtClean="0">
                <a:solidFill>
                  <a:schemeClr val="bg1"/>
                </a:solidFill>
                <a:latin typeface="Arial Black" pitchFamily="34" charset="0"/>
                <a:cs typeface="ISOCT" pitchFamily="2" charset="0"/>
              </a:rPr>
              <a:t>CSESA</a:t>
            </a:r>
            <a:r>
              <a:rPr lang="en-US" sz="12000" dirty="0" smtClean="0">
                <a:solidFill>
                  <a:srgbClr val="9D0F59"/>
                </a:solidFill>
              </a:rPr>
              <a:t> </a:t>
            </a:r>
            <a:endParaRPr lang="en-US" sz="12000" dirty="0">
              <a:solidFill>
                <a:srgbClr val="9D0F59"/>
              </a:solidFill>
            </a:endParaRPr>
          </a:p>
        </p:txBody>
      </p:sp>
      <p:sp>
        <p:nvSpPr>
          <p:cNvPr id="6" name="TextBox 5"/>
          <p:cNvSpPr txBox="1"/>
          <p:nvPr/>
        </p:nvSpPr>
        <p:spPr>
          <a:xfrm>
            <a:off x="2209800" y="4191004"/>
            <a:ext cx="4419600" cy="1015663"/>
          </a:xfrm>
          <a:prstGeom prst="rect">
            <a:avLst/>
          </a:prstGeom>
          <a:noFill/>
        </p:spPr>
        <p:txBody>
          <a:bodyPr wrap="square" rtlCol="0">
            <a:spAutoFit/>
          </a:bodyPr>
          <a:lstStyle/>
          <a:p>
            <a:pPr algn="ctr"/>
            <a:r>
              <a:rPr lang="en-US" sz="6000" dirty="0" smtClean="0">
                <a:solidFill>
                  <a:schemeClr val="accent6">
                    <a:lumMod val="40000"/>
                    <a:lumOff val="60000"/>
                  </a:schemeClr>
                </a:solidFill>
                <a:latin typeface="Cambria" pitchFamily="18" charset="0"/>
              </a:rPr>
              <a:t>presents</a:t>
            </a:r>
            <a:endParaRPr lang="en-US" sz="6000" dirty="0">
              <a:solidFill>
                <a:schemeClr val="accent6">
                  <a:lumMod val="40000"/>
                  <a:lumOff val="60000"/>
                </a:schemeClr>
              </a:solidFill>
              <a:latin typeface="Cambria" pitchFamily="18" charset="0"/>
            </a:endParaRPr>
          </a:p>
        </p:txBody>
      </p:sp>
    </p:spTree>
    <p:extLst>
      <p:ext uri="{BB962C8B-B14F-4D97-AF65-F5344CB8AC3E}">
        <p14:creationId xmlns:p14="http://schemas.microsoft.com/office/powerpoint/2010/main" val="403060648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221673"/>
            <a:ext cx="5867400" cy="707886"/>
          </a:xfrm>
          <a:prstGeom prst="rect">
            <a:avLst/>
          </a:prstGeom>
          <a:noFill/>
        </p:spPr>
        <p:txBody>
          <a:bodyPr wrap="square" rtlCol="0">
            <a:spAutoFit/>
          </a:bodyPr>
          <a:lstStyle/>
          <a:p>
            <a:pPr algn="ctr"/>
            <a:r>
              <a:rPr lang="en-US" sz="4000" dirty="0" smtClean="0">
                <a:solidFill>
                  <a:schemeClr val="accent1"/>
                </a:solidFill>
                <a:latin typeface="Cooper Black" pitchFamily="18" charset="0"/>
              </a:rPr>
              <a:t>VARIABLES</a:t>
            </a:r>
            <a:endParaRPr lang="en-US" sz="4000" dirty="0">
              <a:solidFill>
                <a:schemeClr val="accent1"/>
              </a:solidFill>
              <a:latin typeface="Cooper Black" pitchFamily="18" charset="0"/>
            </a:endParaRPr>
          </a:p>
        </p:txBody>
      </p:sp>
      <p:sp>
        <p:nvSpPr>
          <p:cNvPr id="4" name="TextBox 3"/>
          <p:cNvSpPr txBox="1"/>
          <p:nvPr/>
        </p:nvSpPr>
        <p:spPr>
          <a:xfrm>
            <a:off x="-190500" y="971127"/>
            <a:ext cx="8686800" cy="954107"/>
          </a:xfrm>
          <a:prstGeom prst="rect">
            <a:avLst/>
          </a:prstGeom>
          <a:noFill/>
        </p:spPr>
        <p:txBody>
          <a:bodyPr wrap="square" rtlCol="0">
            <a:spAutoFit/>
          </a:bodyPr>
          <a:lstStyle/>
          <a:p>
            <a:pPr algn="ctr"/>
            <a:r>
              <a:rPr lang="en-US" sz="2800" dirty="0" smtClean="0">
                <a:latin typeface="Comic Sans MS" pitchFamily="66" charset="0"/>
              </a:rPr>
              <a:t>Variable is a quantity whose value changes continuously throughout the program execution.</a:t>
            </a:r>
            <a:endParaRPr lang="en-US" sz="2800" dirty="0">
              <a:latin typeface="Comic Sans MS" pitchFamily="66" charset="0"/>
            </a:endParaRPr>
          </a:p>
        </p:txBody>
      </p:sp>
      <p:sp>
        <p:nvSpPr>
          <p:cNvPr id="5" name="TextBox 4"/>
          <p:cNvSpPr txBox="1"/>
          <p:nvPr/>
        </p:nvSpPr>
        <p:spPr>
          <a:xfrm>
            <a:off x="6927" y="2133600"/>
            <a:ext cx="7696200" cy="646331"/>
          </a:xfrm>
          <a:prstGeom prst="rect">
            <a:avLst/>
          </a:prstGeom>
          <a:noFill/>
        </p:spPr>
        <p:txBody>
          <a:bodyPr wrap="square" rtlCol="0">
            <a:spAutoFit/>
          </a:bodyPr>
          <a:lstStyle/>
          <a:p>
            <a:r>
              <a:rPr lang="en-US" sz="3600" dirty="0" smtClean="0">
                <a:solidFill>
                  <a:schemeClr val="accent1"/>
                </a:solidFill>
                <a:latin typeface="Cooper Black" pitchFamily="18" charset="0"/>
              </a:rPr>
              <a:t>TYPES OF VARIABLE</a:t>
            </a:r>
          </a:p>
        </p:txBody>
      </p:sp>
      <p:sp>
        <p:nvSpPr>
          <p:cNvPr id="6" name="TextBox 5"/>
          <p:cNvSpPr txBox="1"/>
          <p:nvPr/>
        </p:nvSpPr>
        <p:spPr>
          <a:xfrm>
            <a:off x="0" y="2923309"/>
            <a:ext cx="6400800" cy="3524042"/>
          </a:xfrm>
          <a:prstGeom prst="rect">
            <a:avLst/>
          </a:prstGeom>
          <a:noFill/>
        </p:spPr>
        <p:txBody>
          <a:bodyPr wrap="square" rtlCol="0">
            <a:spAutoFit/>
          </a:bodyPr>
          <a:lstStyle/>
          <a:p>
            <a:pPr marL="342900" indent="-342900">
              <a:spcBef>
                <a:spcPts val="500"/>
              </a:spcBef>
              <a:spcAft>
                <a:spcPts val="500"/>
              </a:spcAft>
              <a:buFont typeface="+mj-lt"/>
              <a:buAutoNum type="arabicPeriod"/>
            </a:pPr>
            <a:r>
              <a:rPr lang="en-US" sz="2800" b="1" dirty="0" smtClean="0">
                <a:latin typeface="Comic Sans MS" pitchFamily="66" charset="0"/>
              </a:rPr>
              <a:t>NUMERIC VARIALBES</a:t>
            </a:r>
            <a:r>
              <a:rPr lang="en-US" sz="2800" dirty="0" smtClean="0">
                <a:latin typeface="Comic Sans MS" pitchFamily="66" charset="0"/>
              </a:rPr>
              <a:t>: </a:t>
            </a:r>
            <a:r>
              <a:rPr lang="en-US" sz="2400" dirty="0" smtClean="0">
                <a:latin typeface="Comic Sans MS" pitchFamily="66" charset="0"/>
              </a:rPr>
              <a:t>These are used to represent numeric constants.</a:t>
            </a:r>
          </a:p>
          <a:p>
            <a:pPr marL="342900" indent="-342900">
              <a:spcBef>
                <a:spcPts val="500"/>
              </a:spcBef>
              <a:spcAft>
                <a:spcPts val="500"/>
              </a:spcAft>
              <a:buFont typeface="+mj-lt"/>
              <a:buAutoNum type="arabicPeriod"/>
            </a:pPr>
            <a:r>
              <a:rPr lang="en-US" sz="2800" b="1" dirty="0" smtClean="0">
                <a:latin typeface="Comic Sans MS" pitchFamily="66" charset="0"/>
              </a:rPr>
              <a:t>CHARACTER VARIABLES</a:t>
            </a:r>
            <a:r>
              <a:rPr lang="en-US" sz="2800" dirty="0" smtClean="0">
                <a:latin typeface="Comic Sans MS" pitchFamily="66" charset="0"/>
              </a:rPr>
              <a:t>: </a:t>
            </a:r>
            <a:r>
              <a:rPr lang="en-US" sz="2400" dirty="0" smtClean="0">
                <a:latin typeface="Comic Sans MS" pitchFamily="66" charset="0"/>
              </a:rPr>
              <a:t>These are used to represent single character value.</a:t>
            </a:r>
          </a:p>
          <a:p>
            <a:pPr marL="342900" indent="-342900">
              <a:spcBef>
                <a:spcPts val="500"/>
              </a:spcBef>
              <a:spcAft>
                <a:spcPts val="500"/>
              </a:spcAft>
              <a:buFont typeface="+mj-lt"/>
              <a:buAutoNum type="arabicPeriod"/>
            </a:pPr>
            <a:r>
              <a:rPr lang="en-US" sz="2800" b="1" dirty="0" smtClean="0">
                <a:latin typeface="Comic Sans MS" pitchFamily="66" charset="0"/>
              </a:rPr>
              <a:t>STRING VARIABLES</a:t>
            </a:r>
            <a:r>
              <a:rPr lang="en-US" sz="2800" dirty="0" smtClean="0">
                <a:latin typeface="Comic Sans MS" pitchFamily="66" charset="0"/>
              </a:rPr>
              <a:t>: </a:t>
            </a:r>
            <a:r>
              <a:rPr lang="en-US" sz="2400" dirty="0" smtClean="0">
                <a:latin typeface="Comic Sans MS" pitchFamily="66" charset="0"/>
              </a:rPr>
              <a:t>These are used to represent string values.</a:t>
            </a:r>
          </a:p>
          <a:p>
            <a:pPr marL="342900" indent="-342900">
              <a:spcBef>
                <a:spcPts val="500"/>
              </a:spcBef>
              <a:spcAft>
                <a:spcPts val="500"/>
              </a:spcAft>
              <a:buFont typeface="+mj-lt"/>
              <a:buAutoNum type="arabicPeriod"/>
            </a:pPr>
            <a:endParaRPr lang="en-US" dirty="0" smtClean="0">
              <a:latin typeface="Comic Sans MS" pitchFamily="66" charset="0"/>
            </a:endParaRPr>
          </a:p>
        </p:txBody>
      </p:sp>
      <p:grpSp>
        <p:nvGrpSpPr>
          <p:cNvPr id="7" name="Group 6"/>
          <p:cNvGrpSpPr/>
          <p:nvPr/>
        </p:nvGrpSpPr>
        <p:grpSpPr>
          <a:xfrm>
            <a:off x="6514177" y="2456765"/>
            <a:ext cx="2590800" cy="4197573"/>
            <a:chOff x="5867400" y="2286000"/>
            <a:chExt cx="2590800" cy="4197573"/>
          </a:xfrm>
        </p:grpSpPr>
        <p:pic>
          <p:nvPicPr>
            <p:cNvPr id="8" name="Picture 7"/>
            <p:cNvPicPr>
              <a:picLocks noChangeAspect="1"/>
            </p:cNvPicPr>
            <p:nvPr/>
          </p:nvPicPr>
          <p:blipFill>
            <a:blip r:embed="rId2">
              <a:extLst>
                <a:ext uri="{BEBA8EAE-BF5A-486C-A8C5-ECC9F3942E4B}">
                  <a14:imgProps xmlns:a14="http://schemas.microsoft.com/office/drawing/2010/main">
                    <a14:imgLayer r:embed="rId3">
                      <a14:imgEffect>
                        <a14:backgroundRemoval t="1303" b="100000" l="9780" r="96333"/>
                      </a14:imgEffect>
                    </a14:imgLayer>
                  </a14:imgProps>
                </a:ext>
                <a:ext uri="{28A0092B-C50C-407E-A947-70E740481C1C}">
                  <a14:useLocalDpi xmlns:a14="http://schemas.microsoft.com/office/drawing/2010/main" val="0"/>
                </a:ext>
              </a:extLst>
            </a:blip>
            <a:stretch>
              <a:fillRect/>
            </a:stretch>
          </p:blipFill>
          <p:spPr>
            <a:xfrm>
              <a:off x="5867400" y="2286000"/>
              <a:ext cx="2590800" cy="419757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9" name="TextBox 8"/>
            <p:cNvSpPr txBox="1"/>
            <p:nvPr/>
          </p:nvSpPr>
          <p:spPr>
            <a:xfrm rot="20337639">
              <a:off x="5959711" y="2988676"/>
              <a:ext cx="1544358" cy="830997"/>
            </a:xfrm>
            <a:prstGeom prst="rect">
              <a:avLst/>
            </a:prstGeom>
            <a:noFill/>
          </p:spPr>
          <p:txBody>
            <a:bodyPr wrap="square" rtlCol="0">
              <a:spAutoFit/>
            </a:bodyPr>
            <a:lstStyle/>
            <a:p>
              <a:r>
                <a:rPr lang="en-IN" sz="1200" dirty="0" smtClean="0"/>
                <a:t>C++ cares about type, you can’t put Giraffe in a rabbit variable.</a:t>
              </a:r>
              <a:endParaRPr lang="en-IN" sz="1200" dirty="0"/>
            </a:p>
          </p:txBody>
        </p:sp>
      </p:grpSp>
    </p:spTree>
    <p:extLst>
      <p:ext uri="{BB962C8B-B14F-4D97-AF65-F5344CB8AC3E}">
        <p14:creationId xmlns:p14="http://schemas.microsoft.com/office/powerpoint/2010/main" val="117004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84939" y="228600"/>
            <a:ext cx="7162800" cy="923330"/>
          </a:xfrm>
          <a:prstGeom prst="rect">
            <a:avLst/>
          </a:prstGeom>
          <a:noFill/>
        </p:spPr>
        <p:txBody>
          <a:bodyPr wrap="square" rtlCol="0">
            <a:spAutoFit/>
          </a:bodyPr>
          <a:lstStyle/>
          <a:p>
            <a:pPr algn="ctr"/>
            <a:r>
              <a:rPr lang="en-US" sz="5400" dirty="0" smtClean="0">
                <a:solidFill>
                  <a:srgbClr val="B31166"/>
                </a:solidFill>
                <a:latin typeface="Cooper Black" pitchFamily="18" charset="0"/>
              </a:rPr>
              <a:t>DATA TYPES</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12960" t="5918" r="10058" b="4369"/>
          <a:stretch/>
        </p:blipFill>
        <p:spPr>
          <a:xfrm>
            <a:off x="5638800" y="2272145"/>
            <a:ext cx="3429000" cy="3255820"/>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470401974"/>
              </p:ext>
            </p:extLst>
          </p:nvPr>
        </p:nvGraphicFramePr>
        <p:xfrm>
          <a:off x="152400" y="1371600"/>
          <a:ext cx="5334000" cy="5423791"/>
        </p:xfrm>
        <a:graphic>
          <a:graphicData uri="http://schemas.openxmlformats.org/drawingml/2006/table">
            <a:tbl>
              <a:tblPr/>
              <a:tblGrid>
                <a:gridCol w="1778000"/>
                <a:gridCol w="1778000"/>
                <a:gridCol w="1778000"/>
              </a:tblGrid>
              <a:tr h="370059">
                <a:tc>
                  <a:txBody>
                    <a:bodyPr/>
                    <a:lstStyle/>
                    <a:p>
                      <a:pPr algn="ctr" fontAlgn="base"/>
                      <a:r>
                        <a:rPr lang="en-IN" sz="1200" b="1" cap="all" dirty="0">
                          <a:solidFill>
                            <a:srgbClr val="FFFFFF"/>
                          </a:solidFill>
                          <a:effectLst/>
                        </a:rPr>
                        <a:t>DATA TYPE</a:t>
                      </a:r>
                    </a:p>
                  </a:txBody>
                  <a:tcPr marL="29324" marR="29324" marT="29324" marB="29324" anchor="ctr">
                    <a:lnL>
                      <a:noFill/>
                    </a:lnL>
                    <a:lnR>
                      <a:noFill/>
                    </a:lnR>
                    <a:lnT>
                      <a:noFill/>
                    </a:lnT>
                    <a:lnB w="9525" cap="flat" cmpd="sng" algn="ctr">
                      <a:solidFill>
                        <a:srgbClr val="EDEDED"/>
                      </a:solidFill>
                      <a:prstDash val="solid"/>
                      <a:round/>
                      <a:headEnd type="none" w="med" len="med"/>
                      <a:tailEnd type="none" w="med" len="med"/>
                    </a:lnB>
                    <a:solidFill>
                      <a:srgbClr val="9D0F59">
                        <a:alpha val="76078"/>
                      </a:srgbClr>
                    </a:solidFill>
                  </a:tcPr>
                </a:tc>
                <a:tc>
                  <a:txBody>
                    <a:bodyPr/>
                    <a:lstStyle/>
                    <a:p>
                      <a:pPr algn="ctr" fontAlgn="base"/>
                      <a:r>
                        <a:rPr lang="en-IN" sz="1200" b="1" cap="all" dirty="0">
                          <a:solidFill>
                            <a:srgbClr val="FFFFFF"/>
                          </a:solidFill>
                          <a:effectLst/>
                        </a:rPr>
                        <a:t>SIZE (IN BYTES)</a:t>
                      </a:r>
                    </a:p>
                  </a:txBody>
                  <a:tcPr marL="29324" marR="29324" marT="29324" marB="29324" anchor="ctr">
                    <a:lnL>
                      <a:noFill/>
                    </a:lnL>
                    <a:lnR>
                      <a:noFill/>
                    </a:lnR>
                    <a:lnT>
                      <a:noFill/>
                    </a:lnT>
                    <a:lnB w="9525" cap="flat" cmpd="sng" algn="ctr">
                      <a:solidFill>
                        <a:srgbClr val="EDEDED"/>
                      </a:solidFill>
                      <a:prstDash val="solid"/>
                      <a:round/>
                      <a:headEnd type="none" w="med" len="med"/>
                      <a:tailEnd type="none" w="med" len="med"/>
                    </a:lnB>
                    <a:solidFill>
                      <a:srgbClr val="9D0F59">
                        <a:alpha val="76078"/>
                      </a:srgbClr>
                    </a:solidFill>
                  </a:tcPr>
                </a:tc>
                <a:tc>
                  <a:txBody>
                    <a:bodyPr/>
                    <a:lstStyle/>
                    <a:p>
                      <a:pPr algn="ctr" fontAlgn="base"/>
                      <a:r>
                        <a:rPr lang="en-IN" sz="1200" b="1" cap="all" dirty="0">
                          <a:solidFill>
                            <a:srgbClr val="FFFFFF"/>
                          </a:solidFill>
                          <a:effectLst/>
                        </a:rPr>
                        <a:t>RANGE</a:t>
                      </a:r>
                    </a:p>
                  </a:txBody>
                  <a:tcPr marL="29324" marR="29324" marT="29324" marB="29324" anchor="ctr">
                    <a:lnL>
                      <a:noFill/>
                    </a:lnL>
                    <a:lnR>
                      <a:noFill/>
                    </a:lnR>
                    <a:lnT>
                      <a:noFill/>
                    </a:lnT>
                    <a:lnB w="9525" cap="flat" cmpd="sng" algn="ctr">
                      <a:solidFill>
                        <a:srgbClr val="EDEDED"/>
                      </a:solidFill>
                      <a:prstDash val="solid"/>
                      <a:round/>
                      <a:headEnd type="none" w="med" len="med"/>
                      <a:tailEnd type="none" w="med" len="med"/>
                    </a:lnB>
                    <a:solidFill>
                      <a:srgbClr val="9D0F59">
                        <a:alpha val="76078"/>
                      </a:srgbClr>
                    </a:solidFill>
                  </a:tcPr>
                </a:tc>
              </a:tr>
              <a:tr h="372785">
                <a:tc>
                  <a:txBody>
                    <a:bodyPr/>
                    <a:lstStyle/>
                    <a:p>
                      <a:pPr algn="l" fontAlgn="base"/>
                      <a:r>
                        <a:rPr lang="en-IN" sz="1200" b="0" dirty="0">
                          <a:effectLst/>
                        </a:rPr>
                        <a:t>short </a:t>
                      </a:r>
                      <a:r>
                        <a:rPr lang="en-IN" sz="1200" b="0" dirty="0" err="1">
                          <a:effectLst/>
                        </a:rPr>
                        <a:t>int</a:t>
                      </a:r>
                      <a:endParaRPr lang="en-IN" sz="1200" b="0" dirty="0">
                        <a:effectLst/>
                      </a:endParaRP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2</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-32,768 to 32,767</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372785">
                <a:tc>
                  <a:txBody>
                    <a:bodyPr/>
                    <a:lstStyle/>
                    <a:p>
                      <a:pPr algn="l" fontAlgn="base"/>
                      <a:r>
                        <a:rPr lang="en-IN" sz="1200" b="0" dirty="0">
                          <a:effectLst/>
                        </a:rPr>
                        <a:t>unsigned short </a:t>
                      </a:r>
                      <a:r>
                        <a:rPr lang="en-IN" sz="1200" b="0" dirty="0" err="1">
                          <a:effectLst/>
                        </a:rPr>
                        <a:t>int</a:t>
                      </a:r>
                      <a:endParaRPr lang="en-IN" sz="1200" b="0" dirty="0">
                        <a:effectLst/>
                      </a:endParaRP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2</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0 to 65,535</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372785">
                <a:tc>
                  <a:txBody>
                    <a:bodyPr/>
                    <a:lstStyle/>
                    <a:p>
                      <a:pPr algn="l" fontAlgn="base"/>
                      <a:r>
                        <a:rPr lang="en-IN" sz="1200" b="0" dirty="0">
                          <a:effectLst/>
                        </a:rPr>
                        <a:t>unsigned </a:t>
                      </a:r>
                      <a:r>
                        <a:rPr lang="en-IN" sz="1200" b="0" dirty="0" err="1">
                          <a:effectLst/>
                        </a:rPr>
                        <a:t>int</a:t>
                      </a:r>
                      <a:endParaRPr lang="en-IN" sz="1200" b="0" dirty="0">
                        <a:effectLst/>
                      </a:endParaRP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dirty="0">
                          <a:effectLst/>
                        </a:rPr>
                        <a:t>4</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dirty="0">
                          <a:effectLst/>
                        </a:rPr>
                        <a:t>0 to 4,294,967,295</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523037">
                <a:tc>
                  <a:txBody>
                    <a:bodyPr/>
                    <a:lstStyle/>
                    <a:p>
                      <a:pPr algn="l" fontAlgn="base"/>
                      <a:r>
                        <a:rPr lang="en-IN" sz="1200" b="0">
                          <a:effectLst/>
                        </a:rPr>
                        <a:t>int</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dirty="0">
                          <a:effectLst/>
                        </a:rPr>
                        <a:t>4</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-2,147,483,648 to 2,147,483,647</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523037">
                <a:tc>
                  <a:txBody>
                    <a:bodyPr/>
                    <a:lstStyle/>
                    <a:p>
                      <a:pPr algn="l" fontAlgn="base"/>
                      <a:r>
                        <a:rPr lang="en-IN" sz="1200" b="0">
                          <a:effectLst/>
                        </a:rPr>
                        <a:t>long int</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dirty="0">
                          <a:effectLst/>
                        </a:rPr>
                        <a:t>4</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-2,147,483,648 to 2,147,483,647</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372785">
                <a:tc>
                  <a:txBody>
                    <a:bodyPr/>
                    <a:lstStyle/>
                    <a:p>
                      <a:pPr algn="l" fontAlgn="base"/>
                      <a:r>
                        <a:rPr lang="en-IN" sz="1200" b="0">
                          <a:effectLst/>
                        </a:rPr>
                        <a:t>unsigned long int</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dirty="0">
                          <a:effectLst/>
                        </a:rPr>
                        <a:t>4</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0 to 4,294,967,295</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372785">
                <a:tc>
                  <a:txBody>
                    <a:bodyPr/>
                    <a:lstStyle/>
                    <a:p>
                      <a:pPr algn="l" fontAlgn="base"/>
                      <a:r>
                        <a:rPr lang="en-IN" sz="1200" b="0">
                          <a:effectLst/>
                        </a:rPr>
                        <a:t>long long int</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dirty="0">
                          <a:effectLst/>
                        </a:rPr>
                        <a:t>8</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-(2^63) to (2^63)-1</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523037">
                <a:tc>
                  <a:txBody>
                    <a:bodyPr/>
                    <a:lstStyle/>
                    <a:p>
                      <a:pPr algn="l" fontAlgn="base"/>
                      <a:r>
                        <a:rPr lang="en-IN" sz="1200" b="0">
                          <a:effectLst/>
                        </a:rPr>
                        <a:t>unsigned long long int</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dirty="0">
                          <a:effectLst/>
                        </a:rPr>
                        <a:t>8</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dirty="0">
                          <a:effectLst/>
                        </a:rPr>
                        <a:t>0 to 18,446,744,073,709,551,615</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222532">
                <a:tc>
                  <a:txBody>
                    <a:bodyPr/>
                    <a:lstStyle/>
                    <a:p>
                      <a:pPr algn="l" fontAlgn="base"/>
                      <a:r>
                        <a:rPr lang="en-IN" sz="1200" b="0">
                          <a:effectLst/>
                        </a:rPr>
                        <a:t>signed char</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1</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dirty="0">
                          <a:effectLst/>
                        </a:rPr>
                        <a:t>-128 to 127</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222532">
                <a:tc>
                  <a:txBody>
                    <a:bodyPr/>
                    <a:lstStyle/>
                    <a:p>
                      <a:pPr algn="l" fontAlgn="base"/>
                      <a:r>
                        <a:rPr lang="en-IN" sz="1200" b="0">
                          <a:effectLst/>
                        </a:rPr>
                        <a:t>unsigned char</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1</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0 to 255</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222532">
                <a:tc>
                  <a:txBody>
                    <a:bodyPr/>
                    <a:lstStyle/>
                    <a:p>
                      <a:pPr algn="l" fontAlgn="base"/>
                      <a:r>
                        <a:rPr lang="en-IN" sz="1200" b="0">
                          <a:effectLst/>
                        </a:rPr>
                        <a:t>float</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4</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endParaRPr lang="en-IN" sz="1200" b="0" dirty="0">
                        <a:effectLst/>
                      </a:endParaRP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222532">
                <a:tc>
                  <a:txBody>
                    <a:bodyPr/>
                    <a:lstStyle/>
                    <a:p>
                      <a:pPr algn="l" fontAlgn="base"/>
                      <a:r>
                        <a:rPr lang="en-IN" sz="1200" b="0">
                          <a:effectLst/>
                        </a:rPr>
                        <a:t>double</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8</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endParaRPr lang="en-IN" sz="1200" b="0" dirty="0">
                        <a:effectLst/>
                      </a:endParaRP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222532">
                <a:tc>
                  <a:txBody>
                    <a:bodyPr/>
                    <a:lstStyle/>
                    <a:p>
                      <a:pPr algn="l" fontAlgn="base"/>
                      <a:r>
                        <a:rPr lang="en-IN" sz="1200" b="0" dirty="0">
                          <a:effectLst/>
                        </a:rPr>
                        <a:t>long double</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r>
                        <a:rPr lang="en-IN" sz="1200" b="0">
                          <a:effectLst/>
                        </a:rPr>
                        <a:t>12</a:t>
                      </a: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c>
                  <a:txBody>
                    <a:bodyPr/>
                    <a:lstStyle/>
                    <a:p>
                      <a:pPr algn="l" fontAlgn="base"/>
                      <a:endParaRPr lang="en-IN" sz="1200" b="0" dirty="0">
                        <a:effectLst/>
                      </a:endParaRPr>
                    </a:p>
                  </a:txBody>
                  <a:tcPr marL="51318" marR="51318" marT="25659" marB="25659" anchor="ctr">
                    <a:lnL>
                      <a:noFill/>
                    </a:lnL>
                    <a:lnR>
                      <a:noFill/>
                    </a:lnR>
                    <a:lnT w="9525" cap="flat" cmpd="sng" algn="ctr">
                      <a:solidFill>
                        <a:srgbClr val="EDEDED"/>
                      </a:solidFill>
                      <a:prstDash val="solid"/>
                      <a:round/>
                      <a:headEnd type="none" w="med" len="med"/>
                      <a:tailEnd type="none" w="med" len="med"/>
                    </a:lnT>
                    <a:lnB w="9525" cap="flat" cmpd="sng" algn="ctr">
                      <a:solidFill>
                        <a:srgbClr val="EDEDED"/>
                      </a:solidFill>
                      <a:prstDash val="solid"/>
                      <a:round/>
                      <a:headEnd type="none" w="med" len="med"/>
                      <a:tailEnd type="none" w="med" len="med"/>
                    </a:lnB>
                    <a:solidFill>
                      <a:srgbClr val="FFFFFF"/>
                    </a:solidFill>
                  </a:tcPr>
                </a:tc>
              </a:tr>
              <a:tr h="372785">
                <a:tc>
                  <a:txBody>
                    <a:bodyPr/>
                    <a:lstStyle/>
                    <a:p>
                      <a:pPr algn="l" fontAlgn="base"/>
                      <a:endParaRPr lang="en-IN" sz="1200" b="0" dirty="0">
                        <a:effectLst/>
                      </a:endParaRPr>
                    </a:p>
                  </a:txBody>
                  <a:tcPr marL="51318" marR="51318" marT="25659" marB="25659" anchor="ctr">
                    <a:lnL>
                      <a:noFill/>
                    </a:lnL>
                    <a:lnR>
                      <a:noFill/>
                    </a:lnR>
                    <a:lnT w="9525" cap="flat" cmpd="sng" algn="ctr">
                      <a:solidFill>
                        <a:srgbClr val="EDEDED"/>
                      </a:solidFill>
                      <a:prstDash val="solid"/>
                      <a:round/>
                      <a:headEnd type="none" w="med" len="med"/>
                      <a:tailEnd type="none" w="med" len="med"/>
                    </a:lnT>
                    <a:lnB>
                      <a:noFill/>
                    </a:lnB>
                    <a:solidFill>
                      <a:srgbClr val="FFFFFF"/>
                    </a:solidFill>
                  </a:tcPr>
                </a:tc>
                <a:tc>
                  <a:txBody>
                    <a:bodyPr/>
                    <a:lstStyle/>
                    <a:p>
                      <a:pPr algn="l" fontAlgn="base"/>
                      <a:endParaRPr lang="en-IN" sz="1200" b="0" dirty="0">
                        <a:effectLst/>
                      </a:endParaRPr>
                    </a:p>
                  </a:txBody>
                  <a:tcPr marL="51318" marR="51318" marT="25659" marB="25659" anchor="ctr">
                    <a:lnL>
                      <a:noFill/>
                    </a:lnL>
                    <a:lnR>
                      <a:noFill/>
                    </a:lnR>
                    <a:lnT w="9525" cap="flat" cmpd="sng" algn="ctr">
                      <a:solidFill>
                        <a:srgbClr val="EDEDED"/>
                      </a:solidFill>
                      <a:prstDash val="solid"/>
                      <a:round/>
                      <a:headEnd type="none" w="med" len="med"/>
                      <a:tailEnd type="none" w="med" len="med"/>
                    </a:lnT>
                    <a:lnB>
                      <a:noFill/>
                    </a:lnB>
                    <a:solidFill>
                      <a:srgbClr val="FFFFFF"/>
                    </a:solidFill>
                  </a:tcPr>
                </a:tc>
                <a:tc>
                  <a:txBody>
                    <a:bodyPr/>
                    <a:lstStyle/>
                    <a:p>
                      <a:pPr algn="l" fontAlgn="base"/>
                      <a:endParaRPr lang="en-IN" sz="1200" b="0" dirty="0">
                        <a:effectLst/>
                      </a:endParaRPr>
                    </a:p>
                  </a:txBody>
                  <a:tcPr marL="51318" marR="51318" marT="25659" marB="25659" anchor="ctr">
                    <a:lnL>
                      <a:noFill/>
                    </a:lnL>
                    <a:lnR>
                      <a:noFill/>
                    </a:lnR>
                    <a:lnT w="9525" cap="flat" cmpd="sng" algn="ctr">
                      <a:solidFill>
                        <a:srgbClr val="EDEDED"/>
                      </a:solidFill>
                      <a:prstDash val="solid"/>
                      <a:round/>
                      <a:headEnd type="none" w="med" len="med"/>
                      <a:tailEnd type="none" w="med" len="med"/>
                    </a:lnT>
                    <a:lnB>
                      <a:noFill/>
                    </a:lnB>
                    <a:solidFill>
                      <a:srgbClr val="FFFFFF"/>
                    </a:solidFill>
                  </a:tcPr>
                </a:tc>
              </a:tr>
            </a:tbl>
          </a:graphicData>
        </a:graphic>
      </p:graphicFrame>
    </p:spTree>
    <p:extLst>
      <p:ext uri="{BB962C8B-B14F-4D97-AF65-F5344CB8AC3E}">
        <p14:creationId xmlns:p14="http://schemas.microsoft.com/office/powerpoint/2010/main" val="38948594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95800" y="457200"/>
            <a:ext cx="3200400" cy="821267"/>
          </a:xfrm>
        </p:spPr>
        <p:txBody>
          <a:bodyPr>
            <a:normAutofit/>
          </a:bodyPr>
          <a:lstStyle/>
          <a:p>
            <a:r>
              <a:rPr lang="en-IN" sz="4000" b="1" dirty="0" smtClean="0">
                <a:solidFill>
                  <a:srgbClr val="B31166"/>
                </a:solidFill>
              </a:rPr>
              <a:t>Just see…</a:t>
            </a:r>
            <a:endParaRPr lang="en-IN" sz="4000" b="1" dirty="0">
              <a:solidFill>
                <a:srgbClr val="B31166"/>
              </a:solidFill>
            </a:endParaRPr>
          </a:p>
        </p:txBody>
      </p:sp>
      <p:sp>
        <p:nvSpPr>
          <p:cNvPr id="4" name="Text Placeholder 3"/>
          <p:cNvSpPr>
            <a:spLocks noGrp="1"/>
          </p:cNvSpPr>
          <p:nvPr>
            <p:ph type="body" sz="half" idx="2"/>
          </p:nvPr>
        </p:nvSpPr>
        <p:spPr>
          <a:xfrm>
            <a:off x="533400" y="838200"/>
            <a:ext cx="3352800" cy="3733800"/>
          </a:xfrm>
        </p:spPr>
        <p:txBody>
          <a:bodyPr>
            <a:noAutofit/>
          </a:bodyPr>
          <a:lstStyle/>
          <a:p>
            <a:r>
              <a:rPr lang="en-IN" sz="2400" dirty="0" smtClean="0">
                <a:solidFill>
                  <a:schemeClr val="bg1"/>
                </a:solidFill>
              </a:rPr>
              <a:t>The compiler wont let you put a value from a large cup into a small one .But what about the other way-pouring a small cup into a big one?.....no problem</a:t>
            </a:r>
          </a:p>
          <a:p>
            <a:endParaRPr lang="en-IN" sz="2400" dirty="0"/>
          </a:p>
        </p:txBody>
      </p:sp>
      <p:pic>
        <p:nvPicPr>
          <p:cNvPr id="7" name="Picture Placeholder 6"/>
          <p:cNvPicPr>
            <a:picLocks noGrp="1" noChangeAspect="1"/>
          </p:cNvPicPr>
          <p:nvPr>
            <p:ph type="pic" idx="1"/>
          </p:nvPr>
        </p:nvPicPr>
        <p:blipFill>
          <a:blip r:embed="rId2">
            <a:extLst>
              <a:ext uri="{28A0092B-C50C-407E-A947-70E740481C1C}">
                <a14:useLocalDpi xmlns:a14="http://schemas.microsoft.com/office/drawing/2010/main" val="0"/>
              </a:ext>
            </a:extLst>
          </a:blip>
          <a:srcRect t="5245" b="5245"/>
          <a:stretch>
            <a:fillRect/>
          </a:stretch>
        </p:blipFill>
        <p:spPr>
          <a:xfrm>
            <a:off x="4724400" y="2133600"/>
            <a:ext cx="3449854" cy="3505199"/>
          </a:xfrm>
        </p:spPr>
      </p:pic>
    </p:spTree>
    <p:extLst>
      <p:ext uri="{BB962C8B-B14F-4D97-AF65-F5344CB8AC3E}">
        <p14:creationId xmlns:p14="http://schemas.microsoft.com/office/powerpoint/2010/main" val="1127532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04800" y="381004"/>
            <a:ext cx="5867400" cy="830997"/>
          </a:xfrm>
          <a:prstGeom prst="rect">
            <a:avLst/>
          </a:prstGeom>
          <a:noFill/>
        </p:spPr>
        <p:txBody>
          <a:bodyPr wrap="square" rtlCol="0">
            <a:spAutoFit/>
          </a:bodyPr>
          <a:lstStyle/>
          <a:p>
            <a:r>
              <a:rPr lang="en-US" sz="4800" b="1" dirty="0" smtClean="0">
                <a:solidFill>
                  <a:srgbClr val="B31166"/>
                </a:solidFill>
                <a:latin typeface="Cooper Black" pitchFamily="18" charset="0"/>
              </a:rPr>
              <a:t>KEYWORDS </a:t>
            </a:r>
            <a:endParaRPr lang="en-US" sz="4800" b="1" dirty="0">
              <a:solidFill>
                <a:srgbClr val="B31166"/>
              </a:solidFill>
              <a:latin typeface="Cooper Black" pitchFamily="18"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158538838"/>
              </p:ext>
            </p:extLst>
          </p:nvPr>
        </p:nvGraphicFramePr>
        <p:xfrm>
          <a:off x="228599" y="1524000"/>
          <a:ext cx="8610599" cy="4800600"/>
        </p:xfrm>
        <a:graphic>
          <a:graphicData uri="http://schemas.openxmlformats.org/drawingml/2006/table">
            <a:tbl>
              <a:tblPr firstRow="1" bandRow="1">
                <a:tableStyleId>{5C22544A-7EE6-4342-B048-85BDC9FD1C3A}</a:tableStyleId>
              </a:tblPr>
              <a:tblGrid>
                <a:gridCol w="990601"/>
                <a:gridCol w="1066800"/>
                <a:gridCol w="1066800"/>
                <a:gridCol w="990600"/>
                <a:gridCol w="990600"/>
                <a:gridCol w="1066800"/>
                <a:gridCol w="1295400"/>
                <a:gridCol w="1142998"/>
              </a:tblGrid>
              <a:tr h="800100">
                <a:tc>
                  <a:txBody>
                    <a:bodyPr/>
                    <a:lstStyle/>
                    <a:p>
                      <a:pPr algn="ctr"/>
                      <a:r>
                        <a:rPr lang="en-US" sz="1400" dirty="0" smtClean="0">
                          <a:solidFill>
                            <a:schemeClr val="tx1"/>
                          </a:solidFill>
                          <a:latin typeface="Comic Sans MS" pitchFamily="66" charset="0"/>
                        </a:rPr>
                        <a:t>ASM</a:t>
                      </a:r>
                      <a:endParaRPr lang="en-US" sz="1400" dirty="0">
                        <a:solidFill>
                          <a:schemeClr val="tx1"/>
                        </a:solidFill>
                        <a:latin typeface="Comic Sans MS" pitchFamily="66" charset="0"/>
                      </a:endParaRPr>
                    </a:p>
                  </a:txBody>
                  <a:tcPr>
                    <a:solidFill>
                      <a:schemeClr val="bg2">
                        <a:lumMod val="90000"/>
                      </a:schemeClr>
                    </a:solidFill>
                  </a:tcPr>
                </a:tc>
                <a:tc>
                  <a:txBody>
                    <a:bodyPr/>
                    <a:lstStyle/>
                    <a:p>
                      <a:pPr algn="ctr"/>
                      <a:r>
                        <a:rPr lang="en-US" sz="1400" dirty="0" smtClean="0">
                          <a:solidFill>
                            <a:schemeClr val="tx1"/>
                          </a:solidFill>
                          <a:latin typeface="Comic Sans MS" pitchFamily="66" charset="0"/>
                        </a:rPr>
                        <a:t>DOUBLE</a:t>
                      </a:r>
                      <a:endParaRPr lang="en-US" sz="1400" dirty="0">
                        <a:solidFill>
                          <a:schemeClr val="tx1"/>
                        </a:solidFill>
                        <a:latin typeface="Comic Sans MS" pitchFamily="66" charset="0"/>
                      </a:endParaRPr>
                    </a:p>
                  </a:txBody>
                  <a:tcPr>
                    <a:solidFill>
                      <a:schemeClr val="bg2">
                        <a:lumMod val="90000"/>
                      </a:schemeClr>
                    </a:solidFill>
                  </a:tcPr>
                </a:tc>
                <a:tc>
                  <a:txBody>
                    <a:bodyPr/>
                    <a:lstStyle/>
                    <a:p>
                      <a:pPr algn="ctr"/>
                      <a:r>
                        <a:rPr lang="en-US" sz="1400" dirty="0" smtClean="0">
                          <a:solidFill>
                            <a:schemeClr val="tx1"/>
                          </a:solidFill>
                          <a:latin typeface="Comic Sans MS" pitchFamily="66" charset="0"/>
                        </a:rPr>
                        <a:t>NEW</a:t>
                      </a:r>
                      <a:endParaRPr lang="en-US" sz="1400" dirty="0">
                        <a:solidFill>
                          <a:schemeClr val="tx1"/>
                        </a:solidFill>
                        <a:latin typeface="Comic Sans MS" pitchFamily="66" charset="0"/>
                      </a:endParaRPr>
                    </a:p>
                  </a:txBody>
                  <a:tcPr>
                    <a:solidFill>
                      <a:schemeClr val="bg2">
                        <a:lumMod val="90000"/>
                      </a:schemeClr>
                    </a:solidFill>
                  </a:tcPr>
                </a:tc>
                <a:tc>
                  <a:txBody>
                    <a:bodyPr/>
                    <a:lstStyle/>
                    <a:p>
                      <a:pPr algn="ctr"/>
                      <a:r>
                        <a:rPr lang="en-US" sz="1400" dirty="0" smtClean="0">
                          <a:solidFill>
                            <a:schemeClr val="tx1"/>
                          </a:solidFill>
                          <a:latin typeface="Comic Sans MS" pitchFamily="66" charset="0"/>
                        </a:rPr>
                        <a:t>SWITCH</a:t>
                      </a:r>
                      <a:r>
                        <a:rPr lang="en-US" sz="1400" baseline="0" dirty="0" smtClean="0">
                          <a:solidFill>
                            <a:schemeClr val="tx1"/>
                          </a:solidFill>
                          <a:latin typeface="Comic Sans MS" pitchFamily="66" charset="0"/>
                        </a:rPr>
                        <a:t> </a:t>
                      </a:r>
                      <a:endParaRPr lang="en-US" sz="1400" dirty="0">
                        <a:solidFill>
                          <a:schemeClr val="tx1"/>
                        </a:solidFill>
                        <a:latin typeface="Comic Sans MS" pitchFamily="66" charset="0"/>
                      </a:endParaRPr>
                    </a:p>
                  </a:txBody>
                  <a:tcPr>
                    <a:solidFill>
                      <a:schemeClr val="bg2">
                        <a:lumMod val="90000"/>
                      </a:schemeClr>
                    </a:solidFill>
                  </a:tcPr>
                </a:tc>
                <a:tc>
                  <a:txBody>
                    <a:bodyPr/>
                    <a:lstStyle/>
                    <a:p>
                      <a:pPr algn="ctr"/>
                      <a:r>
                        <a:rPr lang="en-US" sz="1400" dirty="0" smtClean="0">
                          <a:solidFill>
                            <a:schemeClr val="tx1"/>
                          </a:solidFill>
                          <a:latin typeface="Comic Sans MS" pitchFamily="66" charset="0"/>
                        </a:rPr>
                        <a:t>AUTO </a:t>
                      </a:r>
                      <a:endParaRPr lang="en-US" sz="1400" dirty="0">
                        <a:solidFill>
                          <a:schemeClr val="tx1"/>
                        </a:solidFill>
                        <a:latin typeface="Comic Sans MS" pitchFamily="66" charset="0"/>
                      </a:endParaRPr>
                    </a:p>
                  </a:txBody>
                  <a:tcPr>
                    <a:solidFill>
                      <a:schemeClr val="bg2">
                        <a:lumMod val="90000"/>
                      </a:schemeClr>
                    </a:solidFill>
                  </a:tcPr>
                </a:tc>
                <a:tc>
                  <a:txBody>
                    <a:bodyPr/>
                    <a:lstStyle/>
                    <a:p>
                      <a:pPr algn="ctr"/>
                      <a:r>
                        <a:rPr lang="en-US" sz="1400" dirty="0" smtClean="0">
                          <a:solidFill>
                            <a:schemeClr val="tx1"/>
                          </a:solidFill>
                          <a:latin typeface="Comic Sans MS" pitchFamily="66" charset="0"/>
                        </a:rPr>
                        <a:t>ELSE</a:t>
                      </a:r>
                      <a:r>
                        <a:rPr lang="en-US" sz="1400" baseline="0" dirty="0" smtClean="0">
                          <a:solidFill>
                            <a:schemeClr val="tx1"/>
                          </a:solidFill>
                          <a:latin typeface="Comic Sans MS" pitchFamily="66" charset="0"/>
                        </a:rPr>
                        <a:t> </a:t>
                      </a:r>
                      <a:endParaRPr lang="en-US" sz="1400" dirty="0">
                        <a:solidFill>
                          <a:schemeClr val="tx1"/>
                        </a:solidFill>
                        <a:latin typeface="Comic Sans MS" pitchFamily="66" charset="0"/>
                      </a:endParaRPr>
                    </a:p>
                  </a:txBody>
                  <a:tcPr>
                    <a:solidFill>
                      <a:schemeClr val="bg2">
                        <a:lumMod val="90000"/>
                      </a:schemeClr>
                    </a:solidFill>
                  </a:tcPr>
                </a:tc>
                <a:tc>
                  <a:txBody>
                    <a:bodyPr/>
                    <a:lstStyle/>
                    <a:p>
                      <a:pPr algn="ctr"/>
                      <a:r>
                        <a:rPr lang="en-US" sz="1400" dirty="0" smtClean="0">
                          <a:solidFill>
                            <a:schemeClr val="tx1"/>
                          </a:solidFill>
                          <a:latin typeface="Comic Sans MS" pitchFamily="66" charset="0"/>
                        </a:rPr>
                        <a:t>OPERATOR</a:t>
                      </a:r>
                      <a:endParaRPr lang="en-US" sz="1400" dirty="0">
                        <a:solidFill>
                          <a:schemeClr val="tx1"/>
                        </a:solidFill>
                        <a:latin typeface="Comic Sans MS" pitchFamily="66" charset="0"/>
                      </a:endParaRPr>
                    </a:p>
                  </a:txBody>
                  <a:tcPr>
                    <a:solidFill>
                      <a:schemeClr val="bg2">
                        <a:lumMod val="90000"/>
                      </a:schemeClr>
                    </a:solidFill>
                  </a:tcPr>
                </a:tc>
                <a:tc>
                  <a:txBody>
                    <a:bodyPr/>
                    <a:lstStyle/>
                    <a:p>
                      <a:pPr algn="ctr"/>
                      <a:r>
                        <a:rPr lang="en-US" sz="1400" dirty="0" smtClean="0">
                          <a:solidFill>
                            <a:schemeClr val="tx1"/>
                          </a:solidFill>
                          <a:latin typeface="Comic Sans MS" pitchFamily="66" charset="0"/>
                        </a:rPr>
                        <a:t>TEMPLETE</a:t>
                      </a:r>
                      <a:endParaRPr lang="en-US" sz="1400" dirty="0">
                        <a:solidFill>
                          <a:schemeClr val="tx1"/>
                        </a:solidFill>
                        <a:latin typeface="Comic Sans MS" pitchFamily="66" charset="0"/>
                      </a:endParaRPr>
                    </a:p>
                  </a:txBody>
                  <a:tcPr>
                    <a:solidFill>
                      <a:schemeClr val="bg2">
                        <a:lumMod val="90000"/>
                      </a:schemeClr>
                    </a:solidFill>
                  </a:tcPr>
                </a:tc>
              </a:tr>
              <a:tr h="800100">
                <a:tc>
                  <a:txBody>
                    <a:bodyPr/>
                    <a:lstStyle/>
                    <a:p>
                      <a:pPr algn="ctr"/>
                      <a:r>
                        <a:rPr lang="en-US" sz="1400" b="1" dirty="0" smtClean="0">
                          <a:solidFill>
                            <a:schemeClr val="tx1"/>
                          </a:solidFill>
                          <a:latin typeface="Comic Sans MS" pitchFamily="66" charset="0"/>
                        </a:rPr>
                        <a:t>ENUM</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BREAK</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PRIVATE</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THIS</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CASE</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EXTERN</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PROTECTED</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THROW</a:t>
                      </a:r>
                      <a:endParaRPr lang="en-US" sz="1400" b="1" dirty="0">
                        <a:solidFill>
                          <a:schemeClr val="tx1"/>
                        </a:solidFill>
                        <a:latin typeface="Comic Sans MS" pitchFamily="66" charset="0"/>
                      </a:endParaRPr>
                    </a:p>
                  </a:txBody>
                  <a:tcPr>
                    <a:solidFill>
                      <a:schemeClr val="bg2">
                        <a:lumMod val="90000"/>
                      </a:schemeClr>
                    </a:solidFill>
                  </a:tcPr>
                </a:tc>
              </a:tr>
              <a:tr h="800100">
                <a:tc>
                  <a:txBody>
                    <a:bodyPr/>
                    <a:lstStyle/>
                    <a:p>
                      <a:pPr algn="ctr"/>
                      <a:r>
                        <a:rPr lang="en-US" sz="1400" b="1" dirty="0" smtClean="0">
                          <a:solidFill>
                            <a:schemeClr val="tx1"/>
                          </a:solidFill>
                          <a:latin typeface="Comic Sans MS" pitchFamily="66" charset="0"/>
                        </a:rPr>
                        <a:t>CATCH</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FLOAT</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PUBLIC</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TRY</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CHAR</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FOR</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REGISTER</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TYPEDEF</a:t>
                      </a:r>
                      <a:endParaRPr lang="en-US" sz="1400" b="1" dirty="0">
                        <a:solidFill>
                          <a:schemeClr val="tx1"/>
                        </a:solidFill>
                        <a:latin typeface="Comic Sans MS" pitchFamily="66" charset="0"/>
                      </a:endParaRPr>
                    </a:p>
                  </a:txBody>
                  <a:tcPr>
                    <a:solidFill>
                      <a:schemeClr val="bg2">
                        <a:lumMod val="90000"/>
                      </a:schemeClr>
                    </a:solidFill>
                  </a:tcPr>
                </a:tc>
              </a:tr>
              <a:tr h="800100">
                <a:tc>
                  <a:txBody>
                    <a:bodyPr/>
                    <a:lstStyle/>
                    <a:p>
                      <a:pPr algn="ctr"/>
                      <a:r>
                        <a:rPr lang="en-US" sz="1400" b="1" dirty="0" smtClean="0">
                          <a:solidFill>
                            <a:schemeClr val="tx1"/>
                          </a:solidFill>
                          <a:latin typeface="Comic Sans MS" pitchFamily="66" charset="0"/>
                        </a:rPr>
                        <a:t>CLASS</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FRIEND</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RETURN</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UNION</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CONST</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GOTO</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SHORT</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UNSIGNED</a:t>
                      </a:r>
                      <a:endParaRPr lang="en-US" sz="1400" b="1" dirty="0">
                        <a:solidFill>
                          <a:schemeClr val="tx1"/>
                        </a:solidFill>
                        <a:latin typeface="Comic Sans MS" pitchFamily="66" charset="0"/>
                      </a:endParaRPr>
                    </a:p>
                  </a:txBody>
                  <a:tcPr>
                    <a:solidFill>
                      <a:schemeClr val="bg2">
                        <a:lumMod val="90000"/>
                      </a:schemeClr>
                    </a:solidFill>
                  </a:tcPr>
                </a:tc>
              </a:tr>
              <a:tr h="800100">
                <a:tc>
                  <a:txBody>
                    <a:bodyPr/>
                    <a:lstStyle/>
                    <a:p>
                      <a:pPr algn="ctr"/>
                      <a:r>
                        <a:rPr lang="en-US" sz="1400" b="1" dirty="0" smtClean="0">
                          <a:solidFill>
                            <a:schemeClr val="tx1"/>
                          </a:solidFill>
                          <a:latin typeface="Comic Sans MS" pitchFamily="66" charset="0"/>
                        </a:rPr>
                        <a:t>IF</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VOID</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VIRTUAL</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DEFAUT</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INLINE</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SIZEOF</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CONTINUE</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DELETE</a:t>
                      </a:r>
                      <a:endParaRPr lang="en-US" sz="1400" b="1" dirty="0">
                        <a:solidFill>
                          <a:schemeClr val="tx1"/>
                        </a:solidFill>
                        <a:latin typeface="Comic Sans MS" pitchFamily="66" charset="0"/>
                      </a:endParaRPr>
                    </a:p>
                  </a:txBody>
                  <a:tcPr>
                    <a:solidFill>
                      <a:schemeClr val="bg2">
                        <a:lumMod val="90000"/>
                      </a:schemeClr>
                    </a:solidFill>
                  </a:tcPr>
                </a:tc>
              </a:tr>
              <a:tr h="800100">
                <a:tc>
                  <a:txBody>
                    <a:bodyPr/>
                    <a:lstStyle/>
                    <a:p>
                      <a:pPr algn="ctr"/>
                      <a:r>
                        <a:rPr lang="en-US" sz="1400" b="1" dirty="0" smtClean="0">
                          <a:solidFill>
                            <a:schemeClr val="tx1"/>
                          </a:solidFill>
                          <a:latin typeface="Comic Sans MS" pitchFamily="66" charset="0"/>
                        </a:rPr>
                        <a:t>DO</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LONG</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STRUCT</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WHILE</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INT</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SIGNED</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STATIC</a:t>
                      </a:r>
                      <a:endParaRPr lang="en-US" sz="1400" b="1" dirty="0">
                        <a:solidFill>
                          <a:schemeClr val="tx1"/>
                        </a:solidFill>
                        <a:latin typeface="Comic Sans MS" pitchFamily="66" charset="0"/>
                      </a:endParaRPr>
                    </a:p>
                  </a:txBody>
                  <a:tcPr>
                    <a:solidFill>
                      <a:schemeClr val="bg2">
                        <a:lumMod val="90000"/>
                      </a:schemeClr>
                    </a:solidFill>
                  </a:tcPr>
                </a:tc>
                <a:tc>
                  <a:txBody>
                    <a:bodyPr/>
                    <a:lstStyle/>
                    <a:p>
                      <a:pPr algn="ctr"/>
                      <a:r>
                        <a:rPr lang="en-US" sz="1400" b="1" dirty="0" smtClean="0">
                          <a:solidFill>
                            <a:schemeClr val="tx1"/>
                          </a:solidFill>
                          <a:latin typeface="Comic Sans MS" pitchFamily="66" charset="0"/>
                        </a:rPr>
                        <a:t>VOLATILE</a:t>
                      </a:r>
                      <a:endParaRPr lang="en-US" sz="1400" b="1" dirty="0">
                        <a:solidFill>
                          <a:schemeClr val="tx1"/>
                        </a:solidFill>
                        <a:latin typeface="Comic Sans MS" pitchFamily="66" charset="0"/>
                      </a:endParaRPr>
                    </a:p>
                  </a:txBody>
                  <a:tcPr>
                    <a:solidFill>
                      <a:schemeClr val="bg2">
                        <a:lumMod val="90000"/>
                      </a:schemeClr>
                    </a:solidFill>
                  </a:tcPr>
                </a:tc>
              </a:tr>
            </a:tbl>
          </a:graphicData>
        </a:graphic>
      </p:graphicFrame>
    </p:spTree>
    <p:extLst>
      <p:ext uri="{BB962C8B-B14F-4D97-AF65-F5344CB8AC3E}">
        <p14:creationId xmlns:p14="http://schemas.microsoft.com/office/powerpoint/2010/main" val="40596584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142880"/>
            <a:ext cx="7924800" cy="646331"/>
          </a:xfrm>
          <a:prstGeom prst="rect">
            <a:avLst/>
          </a:prstGeom>
          <a:noFill/>
        </p:spPr>
        <p:txBody>
          <a:bodyPr wrap="square" rtlCol="0">
            <a:spAutoFit/>
          </a:bodyPr>
          <a:lstStyle/>
          <a:p>
            <a:r>
              <a:rPr lang="en-US" sz="3600" b="1" dirty="0" smtClean="0">
                <a:latin typeface="Arial Black" pitchFamily="34" charset="0"/>
              </a:rPr>
              <a:t> </a:t>
            </a:r>
            <a:r>
              <a:rPr lang="en-US" sz="3600" b="1" dirty="0" smtClean="0">
                <a:latin typeface="Cooper Black" pitchFamily="18" charset="0"/>
              </a:rPr>
              <a:t>BINARY OPERATOR:</a:t>
            </a:r>
            <a:endParaRPr lang="en-US" sz="3600" b="1" dirty="0">
              <a:latin typeface="Cooper Black" pitchFamily="18" charset="0"/>
            </a:endParaRPr>
          </a:p>
        </p:txBody>
      </p:sp>
      <p:graphicFrame>
        <p:nvGraphicFramePr>
          <p:cNvPr id="3" name="Table 2"/>
          <p:cNvGraphicFramePr>
            <a:graphicFrameLocks noGrp="1"/>
          </p:cNvGraphicFramePr>
          <p:nvPr>
            <p:extLst>
              <p:ext uri="{D42A27DB-BD31-4B8C-83A1-F6EECF244321}">
                <p14:modId xmlns:p14="http://schemas.microsoft.com/office/powerpoint/2010/main" val="3716288942"/>
              </p:ext>
            </p:extLst>
          </p:nvPr>
        </p:nvGraphicFramePr>
        <p:xfrm>
          <a:off x="755072" y="789211"/>
          <a:ext cx="6096000" cy="1859280"/>
        </p:xfrm>
        <a:graphic>
          <a:graphicData uri="http://schemas.openxmlformats.org/drawingml/2006/table">
            <a:tbl>
              <a:tblPr firstRow="1" bandRow="1">
                <a:tableStyleId>{5C22544A-7EE6-4342-B048-85BDC9FD1C3A}</a:tableStyleId>
              </a:tblPr>
              <a:tblGrid>
                <a:gridCol w="3048000"/>
                <a:gridCol w="3048000"/>
              </a:tblGrid>
              <a:tr h="370840">
                <a:tc>
                  <a:txBody>
                    <a:bodyPr/>
                    <a:lstStyle/>
                    <a:p>
                      <a:r>
                        <a:rPr lang="en-US" b="0" dirty="0" smtClean="0">
                          <a:solidFill>
                            <a:schemeClr val="tx1"/>
                          </a:solidFill>
                          <a:latin typeface="Helvetica" pitchFamily="2" charset="0"/>
                        </a:rPr>
                        <a:t>Assignment Operator</a:t>
                      </a:r>
                      <a:endParaRPr lang="en-US" b="0" dirty="0">
                        <a:solidFill>
                          <a:schemeClr val="tx1"/>
                        </a:solidFill>
                        <a:latin typeface="Helvetica" pitchFamily="2" charset="0"/>
                      </a:endParaRPr>
                    </a:p>
                  </a:txBody>
                  <a:tcPr>
                    <a:solidFill>
                      <a:schemeClr val="bg1"/>
                    </a:solidFill>
                  </a:tcPr>
                </a:tc>
                <a:tc>
                  <a:txBody>
                    <a:bodyPr/>
                    <a:lstStyle/>
                    <a:p>
                      <a:r>
                        <a:rPr lang="en-US" b="0" dirty="0" smtClean="0">
                          <a:solidFill>
                            <a:schemeClr val="tx1"/>
                          </a:solidFill>
                          <a:latin typeface="Helvetica" pitchFamily="2" charset="0"/>
                        </a:rPr>
                        <a:t>+=,</a:t>
                      </a:r>
                      <a:r>
                        <a:rPr lang="en-US" b="0" baseline="0" dirty="0" smtClean="0">
                          <a:solidFill>
                            <a:schemeClr val="tx1"/>
                          </a:solidFill>
                          <a:latin typeface="Helvetica" pitchFamily="2" charset="0"/>
                        </a:rPr>
                        <a:t> -=, *=, /=, &amp;=</a:t>
                      </a:r>
                      <a:endParaRPr lang="en-US" b="0" dirty="0">
                        <a:solidFill>
                          <a:schemeClr val="tx1"/>
                        </a:solidFill>
                        <a:latin typeface="Helvetica" pitchFamily="2" charset="0"/>
                      </a:endParaRPr>
                    </a:p>
                  </a:txBody>
                  <a:tcPr>
                    <a:solidFill>
                      <a:schemeClr val="bg1"/>
                    </a:solidFill>
                  </a:tcPr>
                </a:tc>
              </a:tr>
              <a:tr h="370840">
                <a:tc>
                  <a:txBody>
                    <a:bodyPr/>
                    <a:lstStyle/>
                    <a:p>
                      <a:r>
                        <a:rPr lang="en-US" dirty="0" smtClean="0">
                          <a:solidFill>
                            <a:schemeClr val="tx1"/>
                          </a:solidFill>
                          <a:latin typeface="Helvetica" pitchFamily="2" charset="0"/>
                        </a:rPr>
                        <a:t>Arithmetic Operator</a:t>
                      </a:r>
                    </a:p>
                  </a:txBody>
                  <a:tcPr>
                    <a:solidFill>
                      <a:schemeClr val="bg1"/>
                    </a:solidFill>
                  </a:tcPr>
                </a:tc>
                <a:tc>
                  <a:txBody>
                    <a:bodyPr/>
                    <a:lstStyle/>
                    <a:p>
                      <a:r>
                        <a:rPr lang="en-US" dirty="0" smtClean="0">
                          <a:solidFill>
                            <a:schemeClr val="tx1"/>
                          </a:solidFill>
                          <a:latin typeface="Helvetica" pitchFamily="2" charset="0"/>
                        </a:rPr>
                        <a:t>+ , - , *, %,/</a:t>
                      </a:r>
                      <a:endParaRPr lang="en-US" dirty="0">
                        <a:solidFill>
                          <a:schemeClr val="tx1"/>
                        </a:solidFill>
                        <a:latin typeface="Helvetica" pitchFamily="2" charset="0"/>
                      </a:endParaRPr>
                    </a:p>
                  </a:txBody>
                  <a:tcPr>
                    <a:solidFill>
                      <a:schemeClr val="bg1"/>
                    </a:solidFill>
                  </a:tcPr>
                </a:tc>
              </a:tr>
              <a:tr h="375920">
                <a:tc>
                  <a:txBody>
                    <a:bodyPr/>
                    <a:lstStyle/>
                    <a:p>
                      <a:r>
                        <a:rPr lang="en-US" dirty="0" smtClean="0">
                          <a:solidFill>
                            <a:schemeClr val="tx1"/>
                          </a:solidFill>
                          <a:latin typeface="Helvetica" pitchFamily="2" charset="0"/>
                        </a:rPr>
                        <a:t>Relational</a:t>
                      </a:r>
                      <a:r>
                        <a:rPr lang="en-US" baseline="0" dirty="0" smtClean="0">
                          <a:solidFill>
                            <a:schemeClr val="tx1"/>
                          </a:solidFill>
                          <a:latin typeface="Helvetica" pitchFamily="2" charset="0"/>
                        </a:rPr>
                        <a:t> Operator</a:t>
                      </a:r>
                      <a:endParaRPr lang="en-US" dirty="0">
                        <a:solidFill>
                          <a:schemeClr val="tx1"/>
                        </a:solidFill>
                        <a:latin typeface="Helvetica" pitchFamily="2" charset="0"/>
                      </a:endParaRPr>
                    </a:p>
                  </a:txBody>
                  <a:tcPr>
                    <a:solidFill>
                      <a:schemeClr val="bg1"/>
                    </a:solidFill>
                  </a:tcPr>
                </a:tc>
                <a:tc>
                  <a:txBody>
                    <a:bodyPr/>
                    <a:lstStyle/>
                    <a:p>
                      <a:r>
                        <a:rPr lang="en-US" dirty="0" smtClean="0">
                          <a:solidFill>
                            <a:schemeClr val="tx1"/>
                          </a:solidFill>
                          <a:latin typeface="Helvetica" pitchFamily="2" charset="0"/>
                        </a:rPr>
                        <a:t>&lt;</a:t>
                      </a:r>
                      <a:r>
                        <a:rPr lang="en-US" baseline="0" dirty="0" smtClean="0">
                          <a:solidFill>
                            <a:schemeClr val="tx1"/>
                          </a:solidFill>
                          <a:latin typeface="Helvetica" pitchFamily="2" charset="0"/>
                        </a:rPr>
                        <a:t> ,&gt; , &gt;= ,&lt;= ,== ,!=</a:t>
                      </a:r>
                      <a:endParaRPr lang="en-US" dirty="0">
                        <a:solidFill>
                          <a:schemeClr val="tx1"/>
                        </a:solidFill>
                        <a:latin typeface="Helvetica" pitchFamily="2" charset="0"/>
                      </a:endParaRPr>
                    </a:p>
                  </a:txBody>
                  <a:tcPr>
                    <a:solidFill>
                      <a:schemeClr val="bg1"/>
                    </a:solidFill>
                  </a:tcPr>
                </a:tc>
              </a:tr>
              <a:tr h="370840">
                <a:tc>
                  <a:txBody>
                    <a:bodyPr/>
                    <a:lstStyle/>
                    <a:p>
                      <a:r>
                        <a:rPr lang="en-US" dirty="0" smtClean="0">
                          <a:solidFill>
                            <a:schemeClr val="tx1"/>
                          </a:solidFill>
                          <a:latin typeface="Helvetica" pitchFamily="2" charset="0"/>
                        </a:rPr>
                        <a:t>Boolean Logical</a:t>
                      </a:r>
                      <a:r>
                        <a:rPr lang="en-US" baseline="0" dirty="0" smtClean="0">
                          <a:solidFill>
                            <a:schemeClr val="tx1"/>
                          </a:solidFill>
                          <a:latin typeface="Helvetica" pitchFamily="2" charset="0"/>
                        </a:rPr>
                        <a:t> Operator</a:t>
                      </a:r>
                      <a:endParaRPr lang="en-US" dirty="0">
                        <a:solidFill>
                          <a:schemeClr val="tx1"/>
                        </a:solidFill>
                        <a:latin typeface="Helvetica" pitchFamily="2" charset="0"/>
                      </a:endParaRPr>
                    </a:p>
                  </a:txBody>
                  <a:tcPr>
                    <a:solidFill>
                      <a:schemeClr val="bg1"/>
                    </a:solidFill>
                  </a:tcPr>
                </a:tc>
                <a:tc>
                  <a:txBody>
                    <a:bodyPr/>
                    <a:lstStyle/>
                    <a:p>
                      <a:r>
                        <a:rPr lang="en-US" dirty="0" smtClean="0">
                          <a:solidFill>
                            <a:schemeClr val="tx1"/>
                          </a:solidFill>
                          <a:latin typeface="Helvetica" pitchFamily="2" charset="0"/>
                        </a:rPr>
                        <a:t>&amp;</a:t>
                      </a:r>
                      <a:r>
                        <a:rPr lang="en-US" baseline="0" dirty="0" smtClean="0">
                          <a:solidFill>
                            <a:schemeClr val="tx1"/>
                          </a:solidFill>
                          <a:latin typeface="Helvetica" pitchFamily="2" charset="0"/>
                        </a:rPr>
                        <a:t> ,! , | ,^ , &amp;&amp; </a:t>
                      </a:r>
                      <a:endParaRPr lang="en-US" dirty="0">
                        <a:solidFill>
                          <a:schemeClr val="tx1"/>
                        </a:solidFill>
                        <a:latin typeface="Helvetica" pitchFamily="2" charset="0"/>
                      </a:endParaRPr>
                    </a:p>
                  </a:txBody>
                  <a:tcPr>
                    <a:solidFill>
                      <a:schemeClr val="bg1"/>
                    </a:solidFill>
                  </a:tcPr>
                </a:tc>
              </a:tr>
              <a:tr h="370840">
                <a:tc>
                  <a:txBody>
                    <a:bodyPr/>
                    <a:lstStyle/>
                    <a:p>
                      <a:r>
                        <a:rPr lang="en-US" dirty="0" smtClean="0">
                          <a:solidFill>
                            <a:schemeClr val="tx1"/>
                          </a:solidFill>
                          <a:latin typeface="Helvetica" pitchFamily="2" charset="0"/>
                        </a:rPr>
                        <a:t>Bitwise Operator</a:t>
                      </a:r>
                      <a:endParaRPr lang="en-US" dirty="0">
                        <a:solidFill>
                          <a:schemeClr val="tx1"/>
                        </a:solidFill>
                        <a:latin typeface="Helvetica" pitchFamily="2" charset="0"/>
                      </a:endParaRPr>
                    </a:p>
                  </a:txBody>
                  <a:tcPr>
                    <a:solidFill>
                      <a:schemeClr val="bg1"/>
                    </a:solidFill>
                  </a:tcPr>
                </a:tc>
                <a:tc>
                  <a:txBody>
                    <a:bodyPr/>
                    <a:lstStyle/>
                    <a:p>
                      <a:r>
                        <a:rPr lang="en-US" dirty="0" smtClean="0">
                          <a:solidFill>
                            <a:schemeClr val="tx1"/>
                          </a:solidFill>
                          <a:latin typeface="Helvetica" pitchFamily="2" charset="0"/>
                        </a:rPr>
                        <a:t>&lt;&lt; ,&gt;&gt; ,&amp;= ,|=</a:t>
                      </a:r>
                      <a:r>
                        <a:rPr lang="en-US" baseline="0" dirty="0" smtClean="0">
                          <a:solidFill>
                            <a:schemeClr val="tx1"/>
                          </a:solidFill>
                          <a:latin typeface="Helvetica" pitchFamily="2" charset="0"/>
                        </a:rPr>
                        <a:t> </a:t>
                      </a:r>
                      <a:endParaRPr lang="en-US" dirty="0">
                        <a:solidFill>
                          <a:schemeClr val="tx1"/>
                        </a:solidFill>
                        <a:latin typeface="Helvetica" pitchFamily="2" charset="0"/>
                      </a:endParaRPr>
                    </a:p>
                  </a:txBody>
                  <a:tcPr>
                    <a:solidFill>
                      <a:schemeClr val="bg1"/>
                    </a:solidFill>
                  </a:tcPr>
                </a:tc>
              </a:tr>
            </a:tbl>
          </a:graphicData>
        </a:graphic>
      </p:graphicFrame>
      <p:sp>
        <p:nvSpPr>
          <p:cNvPr id="4" name="TextBox 3"/>
          <p:cNvSpPr txBox="1"/>
          <p:nvPr/>
        </p:nvSpPr>
        <p:spPr>
          <a:xfrm>
            <a:off x="367145" y="3048000"/>
            <a:ext cx="6477000" cy="646331"/>
          </a:xfrm>
          <a:prstGeom prst="rect">
            <a:avLst/>
          </a:prstGeom>
          <a:noFill/>
        </p:spPr>
        <p:txBody>
          <a:bodyPr wrap="square" rtlCol="0">
            <a:spAutoFit/>
          </a:bodyPr>
          <a:lstStyle/>
          <a:p>
            <a:r>
              <a:rPr lang="en-US" sz="3600" b="1" dirty="0" smtClean="0">
                <a:latin typeface="Cooper Black" pitchFamily="18" charset="0"/>
              </a:rPr>
              <a:t>UNARY OPERATOR:</a:t>
            </a:r>
            <a:endParaRPr lang="en-US" sz="3600" b="1" dirty="0">
              <a:latin typeface="Cooper Black" pitchFamily="18" charset="0"/>
            </a:endParaRPr>
          </a:p>
        </p:txBody>
      </p:sp>
      <p:graphicFrame>
        <p:nvGraphicFramePr>
          <p:cNvPr id="5" name="Table 4"/>
          <p:cNvGraphicFramePr>
            <a:graphicFrameLocks noGrp="1"/>
          </p:cNvGraphicFramePr>
          <p:nvPr>
            <p:extLst>
              <p:ext uri="{D42A27DB-BD31-4B8C-83A1-F6EECF244321}">
                <p14:modId xmlns:p14="http://schemas.microsoft.com/office/powerpoint/2010/main" val="1935048128"/>
              </p:ext>
            </p:extLst>
          </p:nvPr>
        </p:nvGraphicFramePr>
        <p:xfrm>
          <a:off x="838200" y="3694331"/>
          <a:ext cx="6096000" cy="741680"/>
        </p:xfrm>
        <a:graphic>
          <a:graphicData uri="http://schemas.openxmlformats.org/drawingml/2006/table">
            <a:tbl>
              <a:tblPr firstRow="1" bandRow="1">
                <a:tableStyleId>{5C22544A-7EE6-4342-B048-85BDC9FD1C3A}</a:tableStyleId>
              </a:tblPr>
              <a:tblGrid>
                <a:gridCol w="3048000"/>
                <a:gridCol w="3048000"/>
              </a:tblGrid>
              <a:tr h="370840">
                <a:tc>
                  <a:txBody>
                    <a:bodyPr/>
                    <a:lstStyle/>
                    <a:p>
                      <a:r>
                        <a:rPr lang="en-US" b="0" dirty="0" smtClean="0">
                          <a:solidFill>
                            <a:schemeClr val="tx1"/>
                          </a:solidFill>
                          <a:latin typeface="Helvetica" pitchFamily="2" charset="0"/>
                        </a:rPr>
                        <a:t>Increment</a:t>
                      </a:r>
                      <a:r>
                        <a:rPr lang="en-US" b="0" baseline="0" dirty="0" smtClean="0">
                          <a:solidFill>
                            <a:schemeClr val="tx1"/>
                          </a:solidFill>
                          <a:latin typeface="Helvetica" pitchFamily="2" charset="0"/>
                        </a:rPr>
                        <a:t> </a:t>
                      </a:r>
                      <a:endParaRPr lang="en-US" b="0" dirty="0">
                        <a:solidFill>
                          <a:schemeClr val="tx1"/>
                        </a:solidFill>
                        <a:latin typeface="Helvetica" pitchFamily="2" charset="0"/>
                      </a:endParaRPr>
                    </a:p>
                  </a:txBody>
                  <a:tcPr>
                    <a:solidFill>
                      <a:schemeClr val="bg1"/>
                    </a:solidFill>
                  </a:tcPr>
                </a:tc>
                <a:tc>
                  <a:txBody>
                    <a:bodyPr/>
                    <a:lstStyle/>
                    <a:p>
                      <a:r>
                        <a:rPr lang="en-US" b="0" dirty="0" smtClean="0">
                          <a:solidFill>
                            <a:schemeClr val="tx1"/>
                          </a:solidFill>
                          <a:latin typeface="Helvetica" pitchFamily="2" charset="0"/>
                        </a:rPr>
                        <a:t>+ +</a:t>
                      </a:r>
                      <a:endParaRPr lang="en-US" b="0" dirty="0">
                        <a:solidFill>
                          <a:schemeClr val="tx1"/>
                        </a:solidFill>
                        <a:latin typeface="Helvetica" pitchFamily="2" charset="0"/>
                      </a:endParaRPr>
                    </a:p>
                  </a:txBody>
                  <a:tcPr>
                    <a:solidFill>
                      <a:schemeClr val="bg1"/>
                    </a:solidFill>
                  </a:tcPr>
                </a:tc>
              </a:tr>
              <a:tr h="370840">
                <a:tc>
                  <a:txBody>
                    <a:bodyPr/>
                    <a:lstStyle/>
                    <a:p>
                      <a:r>
                        <a:rPr lang="en-US" dirty="0" smtClean="0">
                          <a:solidFill>
                            <a:schemeClr val="tx1"/>
                          </a:solidFill>
                          <a:latin typeface="Helvetica" pitchFamily="2" charset="0"/>
                        </a:rPr>
                        <a:t>Decrement</a:t>
                      </a:r>
                      <a:endParaRPr lang="en-US" dirty="0">
                        <a:solidFill>
                          <a:schemeClr val="tx1"/>
                        </a:solidFill>
                        <a:latin typeface="Helvetica" pitchFamily="2" charset="0"/>
                      </a:endParaRPr>
                    </a:p>
                  </a:txBody>
                  <a:tcPr>
                    <a:solidFill>
                      <a:schemeClr val="bg1"/>
                    </a:solidFill>
                  </a:tcPr>
                </a:tc>
                <a:tc>
                  <a:txBody>
                    <a:bodyPr/>
                    <a:lstStyle/>
                    <a:p>
                      <a:r>
                        <a:rPr lang="en-US" dirty="0" smtClean="0">
                          <a:solidFill>
                            <a:schemeClr val="tx1"/>
                          </a:solidFill>
                          <a:latin typeface="Helvetica" pitchFamily="2" charset="0"/>
                        </a:rPr>
                        <a:t>- -</a:t>
                      </a:r>
                      <a:endParaRPr lang="en-US" dirty="0">
                        <a:solidFill>
                          <a:schemeClr val="tx1"/>
                        </a:solidFill>
                        <a:latin typeface="Helvetica" pitchFamily="2" charset="0"/>
                      </a:endParaRPr>
                    </a:p>
                  </a:txBody>
                  <a:tcPr>
                    <a:solidFill>
                      <a:schemeClr val="bg1"/>
                    </a:solidFill>
                  </a:tcPr>
                </a:tc>
              </a:tr>
            </a:tbl>
          </a:graphicData>
        </a:graphic>
      </p:graphicFrame>
      <p:sp>
        <p:nvSpPr>
          <p:cNvPr id="6" name="TextBox 5"/>
          <p:cNvSpPr txBox="1"/>
          <p:nvPr/>
        </p:nvSpPr>
        <p:spPr>
          <a:xfrm>
            <a:off x="401781" y="4648199"/>
            <a:ext cx="8382000" cy="646331"/>
          </a:xfrm>
          <a:prstGeom prst="rect">
            <a:avLst/>
          </a:prstGeom>
          <a:noFill/>
        </p:spPr>
        <p:txBody>
          <a:bodyPr wrap="square" rtlCol="0">
            <a:spAutoFit/>
          </a:bodyPr>
          <a:lstStyle/>
          <a:p>
            <a:r>
              <a:rPr lang="en-US" sz="3600" dirty="0" smtClean="0">
                <a:latin typeface="Cooper Black" pitchFamily="18" charset="0"/>
              </a:rPr>
              <a:t>TERNARY OPERATOR:</a:t>
            </a:r>
            <a:endParaRPr lang="en-US" sz="3600" dirty="0">
              <a:latin typeface="Cooper Black" pitchFamily="18"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548477941"/>
              </p:ext>
            </p:extLst>
          </p:nvPr>
        </p:nvGraphicFramePr>
        <p:xfrm>
          <a:off x="914400" y="5486400"/>
          <a:ext cx="6096000" cy="370840"/>
        </p:xfrm>
        <a:graphic>
          <a:graphicData uri="http://schemas.openxmlformats.org/drawingml/2006/table">
            <a:tbl>
              <a:tblPr firstRow="1" bandRow="1">
                <a:tableStyleId>{5C22544A-7EE6-4342-B048-85BDC9FD1C3A}</a:tableStyleId>
              </a:tblPr>
              <a:tblGrid>
                <a:gridCol w="3048000"/>
                <a:gridCol w="3048000"/>
              </a:tblGrid>
              <a:tr h="370840">
                <a:tc>
                  <a:txBody>
                    <a:bodyPr/>
                    <a:lstStyle/>
                    <a:p>
                      <a:r>
                        <a:rPr lang="en-US" b="0" dirty="0" smtClean="0">
                          <a:solidFill>
                            <a:schemeClr val="tx1"/>
                          </a:solidFill>
                          <a:latin typeface="Helvetica" pitchFamily="2" charset="0"/>
                        </a:rPr>
                        <a:t>Conditional</a:t>
                      </a:r>
                      <a:r>
                        <a:rPr lang="en-US" b="0" baseline="0" dirty="0" smtClean="0">
                          <a:solidFill>
                            <a:schemeClr val="tx1"/>
                          </a:solidFill>
                          <a:latin typeface="Helvetica" pitchFamily="2" charset="0"/>
                        </a:rPr>
                        <a:t> Operator</a:t>
                      </a:r>
                      <a:endParaRPr lang="en-US" b="0" dirty="0">
                        <a:solidFill>
                          <a:schemeClr val="tx1"/>
                        </a:solidFill>
                        <a:latin typeface="Helvetica" pitchFamily="2" charset="0"/>
                      </a:endParaRPr>
                    </a:p>
                  </a:txBody>
                  <a:tcPr>
                    <a:solidFill>
                      <a:schemeClr val="bg1"/>
                    </a:solidFill>
                  </a:tcPr>
                </a:tc>
                <a:tc>
                  <a:txBody>
                    <a:bodyPr/>
                    <a:lstStyle/>
                    <a:p>
                      <a:r>
                        <a:rPr lang="en-US" b="0" dirty="0" smtClean="0">
                          <a:solidFill>
                            <a:schemeClr val="tx1"/>
                          </a:solidFill>
                          <a:latin typeface="Helvetica" pitchFamily="2" charset="0"/>
                        </a:rPr>
                        <a:t>?  :</a:t>
                      </a:r>
                      <a:endParaRPr lang="en-US" b="0" dirty="0">
                        <a:solidFill>
                          <a:schemeClr val="tx1"/>
                        </a:solidFill>
                        <a:latin typeface="Helvetica" pitchFamily="2" charset="0"/>
                      </a:endParaRPr>
                    </a:p>
                  </a:txBody>
                  <a:tcPr>
                    <a:solidFill>
                      <a:schemeClr val="bg1"/>
                    </a:solidFill>
                  </a:tcPr>
                </a:tc>
              </a:tr>
            </a:tbl>
          </a:graphicData>
        </a:graphic>
      </p:graphicFrame>
    </p:spTree>
    <p:extLst>
      <p:ext uri="{BB962C8B-B14F-4D97-AF65-F5344CB8AC3E}">
        <p14:creationId xmlns:p14="http://schemas.microsoft.com/office/powerpoint/2010/main" val="2386395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62000" y="152400"/>
            <a:ext cx="8077200" cy="3170099"/>
          </a:xfrm>
          <a:prstGeom prst="rect">
            <a:avLst/>
          </a:prstGeom>
          <a:noFill/>
        </p:spPr>
        <p:txBody>
          <a:bodyPr wrap="square" rtlCol="0">
            <a:spAutoFit/>
          </a:bodyPr>
          <a:lstStyle/>
          <a:p>
            <a:r>
              <a:rPr lang="en-US" sz="8800" b="1" dirty="0" smtClean="0">
                <a:latin typeface="Arial Black" pitchFamily="34" charset="0"/>
              </a:rPr>
              <a:t>  </a:t>
            </a:r>
            <a:r>
              <a:rPr lang="en-US" sz="8000" b="1" dirty="0" smtClean="0">
                <a:solidFill>
                  <a:srgbClr val="B31166"/>
                </a:solidFill>
                <a:latin typeface="Cooper Black" pitchFamily="18" charset="0"/>
              </a:rPr>
              <a:t>CONTROL</a:t>
            </a:r>
          </a:p>
          <a:p>
            <a:r>
              <a:rPr lang="en-US" sz="8000" dirty="0">
                <a:solidFill>
                  <a:srgbClr val="B31166"/>
                </a:solidFill>
                <a:latin typeface="Cooper Black" pitchFamily="18" charset="0"/>
              </a:rPr>
              <a:t>STATEMENTS</a:t>
            </a:r>
          </a:p>
          <a:p>
            <a:r>
              <a:rPr lang="en-US" sz="3200" b="1" dirty="0" smtClean="0">
                <a:latin typeface="Cooper Black" pitchFamily="18" charset="0"/>
              </a:rPr>
              <a:t> </a:t>
            </a:r>
            <a:endParaRPr lang="en-US" sz="3200" b="1" dirty="0">
              <a:latin typeface="Cooper Black" pitchFamily="18" charset="0"/>
            </a:endParaRPr>
          </a:p>
        </p:txBody>
      </p:sp>
    </p:spTree>
    <p:extLst>
      <p:ext uri="{BB962C8B-B14F-4D97-AF65-F5344CB8AC3E}">
        <p14:creationId xmlns:p14="http://schemas.microsoft.com/office/powerpoint/2010/main" val="279648781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90500" y="268069"/>
            <a:ext cx="8229600" cy="830997"/>
          </a:xfrm>
          <a:prstGeom prst="rect">
            <a:avLst/>
          </a:prstGeom>
          <a:noFill/>
        </p:spPr>
        <p:txBody>
          <a:bodyPr wrap="square" rtlCol="0">
            <a:spAutoFit/>
          </a:bodyPr>
          <a:lstStyle/>
          <a:p>
            <a:r>
              <a:rPr lang="en-US" sz="4800" dirty="0" smtClean="0">
                <a:solidFill>
                  <a:srgbClr val="B31166"/>
                </a:solidFill>
                <a:latin typeface="Cooper Black" pitchFamily="18" charset="0"/>
              </a:rPr>
              <a:t>IF- ELSE:</a:t>
            </a:r>
            <a:endParaRPr lang="en-US" sz="4800" dirty="0">
              <a:solidFill>
                <a:srgbClr val="B31166"/>
              </a:solidFill>
              <a:latin typeface="Cooper Black" pitchFamily="18" charset="0"/>
            </a:endParaRPr>
          </a:p>
        </p:txBody>
      </p:sp>
      <p:sp>
        <p:nvSpPr>
          <p:cNvPr id="3" name="TextBox 2"/>
          <p:cNvSpPr txBox="1"/>
          <p:nvPr/>
        </p:nvSpPr>
        <p:spPr>
          <a:xfrm>
            <a:off x="0" y="1424670"/>
            <a:ext cx="2286000" cy="830997"/>
          </a:xfrm>
          <a:prstGeom prst="rect">
            <a:avLst/>
          </a:prstGeom>
          <a:noFill/>
        </p:spPr>
        <p:txBody>
          <a:bodyPr wrap="square" rtlCol="0">
            <a:spAutoFit/>
          </a:bodyPr>
          <a:lstStyle/>
          <a:p>
            <a:r>
              <a:rPr lang="en-US" sz="3600" b="1" dirty="0" smtClean="0"/>
              <a:t>S</a:t>
            </a:r>
            <a:r>
              <a:rPr lang="en-US" sz="3600" b="1" dirty="0" smtClean="0">
                <a:latin typeface="Helvetica" pitchFamily="2" charset="0"/>
              </a:rPr>
              <a:t>YNTAX</a:t>
            </a:r>
            <a:r>
              <a:rPr lang="en-US" sz="4800" b="1" dirty="0" smtClean="0">
                <a:latin typeface="Helvetica" pitchFamily="2" charset="0"/>
              </a:rPr>
              <a:t>:</a:t>
            </a:r>
          </a:p>
        </p:txBody>
      </p:sp>
      <p:sp>
        <p:nvSpPr>
          <p:cNvPr id="4" name="TextBox 3"/>
          <p:cNvSpPr txBox="1"/>
          <p:nvPr/>
        </p:nvSpPr>
        <p:spPr>
          <a:xfrm>
            <a:off x="394855" y="2500745"/>
            <a:ext cx="2798618" cy="4031873"/>
          </a:xfrm>
          <a:prstGeom prst="rect">
            <a:avLst/>
          </a:prstGeom>
          <a:noFill/>
        </p:spPr>
        <p:txBody>
          <a:bodyPr wrap="square" rtlCol="0">
            <a:spAutoFit/>
          </a:bodyPr>
          <a:lstStyle/>
          <a:p>
            <a:r>
              <a:rPr lang="en-US" sz="3200" dirty="0">
                <a:latin typeface="High Tower Text" pitchFamily="18" charset="0"/>
              </a:rPr>
              <a:t>i</a:t>
            </a:r>
            <a:r>
              <a:rPr lang="en-US" sz="3200" dirty="0" smtClean="0">
                <a:latin typeface="High Tower Text" pitchFamily="18" charset="0"/>
              </a:rPr>
              <a:t>f(condition)</a:t>
            </a:r>
          </a:p>
          <a:p>
            <a:r>
              <a:rPr lang="en-US" sz="3200" dirty="0" smtClean="0">
                <a:latin typeface="High Tower Text" pitchFamily="18" charset="0"/>
              </a:rPr>
              <a:t>{</a:t>
            </a:r>
          </a:p>
          <a:p>
            <a:r>
              <a:rPr lang="en-US" sz="3200" dirty="0">
                <a:latin typeface="High Tower Text" pitchFamily="18" charset="0"/>
              </a:rPr>
              <a:t>  </a:t>
            </a:r>
            <a:r>
              <a:rPr lang="en-US" sz="3200" dirty="0" smtClean="0">
                <a:latin typeface="High Tower Text" pitchFamily="18" charset="0"/>
              </a:rPr>
              <a:t>//body</a:t>
            </a:r>
          </a:p>
          <a:p>
            <a:r>
              <a:rPr lang="en-US" sz="3200" dirty="0" smtClean="0">
                <a:latin typeface="High Tower Text" pitchFamily="18" charset="0"/>
              </a:rPr>
              <a:t>}</a:t>
            </a:r>
          </a:p>
          <a:p>
            <a:r>
              <a:rPr lang="en-US" sz="3200" dirty="0" smtClean="0">
                <a:latin typeface="High Tower Text" pitchFamily="18" charset="0"/>
              </a:rPr>
              <a:t>else</a:t>
            </a:r>
          </a:p>
          <a:p>
            <a:r>
              <a:rPr lang="en-US" sz="3200" dirty="0" smtClean="0">
                <a:latin typeface="High Tower Text" pitchFamily="18" charset="0"/>
              </a:rPr>
              <a:t>{</a:t>
            </a:r>
          </a:p>
          <a:p>
            <a:r>
              <a:rPr lang="en-US" sz="3200" dirty="0">
                <a:latin typeface="High Tower Text" pitchFamily="18" charset="0"/>
              </a:rPr>
              <a:t> </a:t>
            </a:r>
            <a:r>
              <a:rPr lang="en-US" sz="3200" dirty="0" smtClean="0">
                <a:latin typeface="High Tower Text" pitchFamily="18" charset="0"/>
              </a:rPr>
              <a:t> //body</a:t>
            </a:r>
          </a:p>
          <a:p>
            <a:r>
              <a:rPr lang="en-US" sz="3200" dirty="0">
                <a:latin typeface="High Tower Text" pitchFamily="18" charset="0"/>
              </a:rPr>
              <a:t>}</a:t>
            </a:r>
          </a:p>
        </p:txBody>
      </p:sp>
      <p:grpSp>
        <p:nvGrpSpPr>
          <p:cNvPr id="47" name="Group 46"/>
          <p:cNvGrpSpPr/>
          <p:nvPr/>
        </p:nvGrpSpPr>
        <p:grpSpPr>
          <a:xfrm>
            <a:off x="3172690" y="683567"/>
            <a:ext cx="5704609" cy="5355967"/>
            <a:chOff x="3172690" y="683567"/>
            <a:chExt cx="5704609" cy="5355967"/>
          </a:xfrm>
        </p:grpSpPr>
        <p:cxnSp>
          <p:nvCxnSpPr>
            <p:cNvPr id="32" name="Straight Arrow Connector 31"/>
            <p:cNvCxnSpPr/>
            <p:nvPr/>
          </p:nvCxnSpPr>
          <p:spPr>
            <a:xfrm>
              <a:off x="4118263" y="4860712"/>
              <a:ext cx="8382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a:xfrm>
              <a:off x="3172690" y="683567"/>
              <a:ext cx="5704609" cy="5355967"/>
              <a:chOff x="3314700" y="76200"/>
              <a:chExt cx="5704609" cy="5355967"/>
            </a:xfrm>
          </p:grpSpPr>
          <p:sp>
            <p:nvSpPr>
              <p:cNvPr id="7" name="Flowchart: Decision 6"/>
              <p:cNvSpPr/>
              <p:nvPr/>
            </p:nvSpPr>
            <p:spPr>
              <a:xfrm>
                <a:off x="4876800" y="515035"/>
                <a:ext cx="2514600" cy="1168062"/>
              </a:xfrm>
              <a:prstGeom prst="flowChartDecision">
                <a:avLst/>
              </a:prstGeom>
              <a:solidFill>
                <a:schemeClr val="bg1"/>
              </a:solidFill>
              <a:ln>
                <a:solidFill>
                  <a:schemeClr val="tx1"/>
                </a:solidFill>
              </a:ln>
              <a:effectLst>
                <a:glow rad="101600">
                  <a:schemeClr val="tx1">
                    <a:alpha val="60000"/>
                  </a:schemeClr>
                </a:glow>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High Tower Text" pitchFamily="18" charset="0"/>
                </a:endParaRPr>
              </a:p>
            </p:txBody>
          </p:sp>
          <p:sp>
            <p:nvSpPr>
              <p:cNvPr id="9" name="Flowchart: Process 8"/>
              <p:cNvSpPr/>
              <p:nvPr/>
            </p:nvSpPr>
            <p:spPr>
              <a:xfrm>
                <a:off x="7266709" y="2608781"/>
                <a:ext cx="1752600" cy="533400"/>
              </a:xfrm>
              <a:prstGeom prst="flowChartProcess">
                <a:avLst/>
              </a:prstGeom>
              <a:solidFill>
                <a:schemeClr val="bg1"/>
              </a:solidFill>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High Tower Text" pitchFamily="18" charset="0"/>
                  </a:rPr>
                  <a:t>E</a:t>
                </a:r>
                <a:r>
                  <a:rPr lang="en-US" sz="1600" dirty="0" smtClean="0">
                    <a:solidFill>
                      <a:schemeClr val="tx1"/>
                    </a:solidFill>
                    <a:latin typeface="High Tower Text" pitchFamily="18" charset="0"/>
                  </a:rPr>
                  <a:t>XECUTE ELSE STATEMENT</a:t>
                </a:r>
                <a:endParaRPr lang="en-US" sz="1600" dirty="0">
                  <a:solidFill>
                    <a:schemeClr val="tx1"/>
                  </a:solidFill>
                  <a:latin typeface="High Tower Text" pitchFamily="18" charset="0"/>
                </a:endParaRPr>
              </a:p>
            </p:txBody>
          </p:sp>
          <p:sp>
            <p:nvSpPr>
              <p:cNvPr id="10" name="Flowchart: Process 9"/>
              <p:cNvSpPr/>
              <p:nvPr/>
            </p:nvSpPr>
            <p:spPr>
              <a:xfrm>
                <a:off x="5143500" y="3962400"/>
                <a:ext cx="1981200" cy="7620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latin typeface="High Tower Text" pitchFamily="18" charset="0"/>
                  </a:rPr>
                  <a:t>EXECUTE STATEMENT AFTER IF-ELSE </a:t>
                </a:r>
                <a:endParaRPr lang="en-US" sz="1600" dirty="0">
                  <a:solidFill>
                    <a:schemeClr val="tx1"/>
                  </a:solidFill>
                  <a:latin typeface="High Tower Text" pitchFamily="18" charset="0"/>
                </a:endParaRPr>
              </a:p>
            </p:txBody>
          </p:sp>
          <p:cxnSp>
            <p:nvCxnSpPr>
              <p:cNvPr id="12" name="Straight Arrow Connector 11"/>
              <p:cNvCxnSpPr/>
              <p:nvPr/>
            </p:nvCxnSpPr>
            <p:spPr>
              <a:xfrm>
                <a:off x="4114800" y="1099066"/>
                <a:ext cx="0" cy="1415534"/>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7" idx="1"/>
              </p:cNvCxnSpPr>
              <p:nvPr/>
            </p:nvCxnSpPr>
            <p:spPr>
              <a:xfrm flipH="1">
                <a:off x="4114800" y="1099066"/>
                <a:ext cx="762000" cy="0"/>
              </a:xfrm>
              <a:prstGeom prst="line">
                <a:avLst/>
              </a:prstGeom>
              <a:ln>
                <a:solidFill>
                  <a:schemeClr val="tx1"/>
                </a:solidFill>
              </a:ln>
              <a:effectLst>
                <a:glow rad="63500">
                  <a:schemeClr val="tx1">
                    <a:alpha val="40000"/>
                  </a:schemeClr>
                </a:glow>
              </a:effectLst>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7" idx="3"/>
              </p:cNvCxnSpPr>
              <p:nvPr/>
            </p:nvCxnSpPr>
            <p:spPr>
              <a:xfrm>
                <a:off x="7391400" y="1099066"/>
                <a:ext cx="685800" cy="0"/>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8077200" y="1099066"/>
                <a:ext cx="0" cy="1415534"/>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4191000" y="3170598"/>
                <a:ext cx="0" cy="1096602"/>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8125691" y="3170598"/>
                <a:ext cx="0" cy="1172802"/>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6" name="Straight Connector 35"/>
              <p:cNvCxnSpPr>
                <a:endCxn id="7" idx="0"/>
              </p:cNvCxnSpPr>
              <p:nvPr/>
            </p:nvCxnSpPr>
            <p:spPr>
              <a:xfrm>
                <a:off x="6134100" y="76200"/>
                <a:ext cx="0" cy="438835"/>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4180608" y="722944"/>
                <a:ext cx="838200" cy="369332"/>
              </a:xfrm>
              <a:prstGeom prst="rect">
                <a:avLst/>
              </a:prstGeom>
              <a:noFill/>
            </p:spPr>
            <p:txBody>
              <a:bodyPr wrap="square" rtlCol="0">
                <a:spAutoFit/>
              </a:bodyPr>
              <a:lstStyle/>
              <a:p>
                <a:r>
                  <a:rPr lang="en-US" i="1" dirty="0" smtClean="0"/>
                  <a:t>True</a:t>
                </a:r>
                <a:endParaRPr lang="en-US" i="1" dirty="0"/>
              </a:p>
            </p:txBody>
          </p:sp>
          <p:sp>
            <p:nvSpPr>
              <p:cNvPr id="43" name="TextBox 42"/>
              <p:cNvSpPr txBox="1"/>
              <p:nvPr/>
            </p:nvSpPr>
            <p:spPr>
              <a:xfrm>
                <a:off x="7391400" y="722944"/>
                <a:ext cx="990600" cy="369332"/>
              </a:xfrm>
              <a:prstGeom prst="rect">
                <a:avLst/>
              </a:prstGeom>
              <a:noFill/>
            </p:spPr>
            <p:txBody>
              <a:bodyPr wrap="square" rtlCol="0">
                <a:spAutoFit/>
              </a:bodyPr>
              <a:lstStyle/>
              <a:p>
                <a:r>
                  <a:rPr lang="en-US" i="1" dirty="0" smtClean="0"/>
                  <a:t>False</a:t>
                </a:r>
                <a:endParaRPr lang="en-US" i="1" dirty="0"/>
              </a:p>
            </p:txBody>
          </p:sp>
          <p:sp>
            <p:nvSpPr>
              <p:cNvPr id="5" name="TextBox 4"/>
              <p:cNvSpPr txBox="1"/>
              <p:nvPr/>
            </p:nvSpPr>
            <p:spPr>
              <a:xfrm>
                <a:off x="5257800" y="914400"/>
                <a:ext cx="1676400" cy="646331"/>
              </a:xfrm>
              <a:prstGeom prst="rect">
                <a:avLst/>
              </a:prstGeom>
              <a:noFill/>
            </p:spPr>
            <p:txBody>
              <a:bodyPr wrap="square" rtlCol="0">
                <a:spAutoFit/>
              </a:bodyPr>
              <a:lstStyle/>
              <a:p>
                <a:r>
                  <a:rPr lang="en-US" dirty="0">
                    <a:latin typeface="High Tower Text" pitchFamily="18" charset="0"/>
                  </a:rPr>
                  <a:t>CONDITION</a:t>
                </a:r>
              </a:p>
              <a:p>
                <a:endParaRPr lang="en-IN" dirty="0"/>
              </a:p>
            </p:txBody>
          </p:sp>
          <p:grpSp>
            <p:nvGrpSpPr>
              <p:cNvPr id="13" name="Group 12"/>
              <p:cNvGrpSpPr/>
              <p:nvPr/>
            </p:nvGrpSpPr>
            <p:grpSpPr>
              <a:xfrm>
                <a:off x="3314700" y="2549211"/>
                <a:ext cx="1600200" cy="861774"/>
                <a:chOff x="3314700" y="2549211"/>
                <a:chExt cx="1600200" cy="861774"/>
              </a:xfrm>
            </p:grpSpPr>
            <p:sp>
              <p:nvSpPr>
                <p:cNvPr id="8" name="Flowchart: Process 7"/>
                <p:cNvSpPr/>
                <p:nvPr/>
              </p:nvSpPr>
              <p:spPr>
                <a:xfrm>
                  <a:off x="3314700" y="2558227"/>
                  <a:ext cx="1600200" cy="5334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High Tower Text" pitchFamily="18" charset="0"/>
                  </a:endParaRPr>
                </a:p>
              </p:txBody>
            </p:sp>
            <p:sp>
              <p:nvSpPr>
                <p:cNvPr id="6" name="TextBox 5"/>
                <p:cNvSpPr txBox="1"/>
                <p:nvPr/>
              </p:nvSpPr>
              <p:spPr>
                <a:xfrm>
                  <a:off x="3314700" y="2549211"/>
                  <a:ext cx="1600200" cy="861774"/>
                </a:xfrm>
                <a:prstGeom prst="rect">
                  <a:avLst/>
                </a:prstGeom>
                <a:noFill/>
              </p:spPr>
              <p:txBody>
                <a:bodyPr wrap="square" rtlCol="0">
                  <a:spAutoFit/>
                </a:bodyPr>
                <a:lstStyle/>
                <a:p>
                  <a:pPr algn="ctr"/>
                  <a:r>
                    <a:rPr lang="en-US" sz="1600" dirty="0">
                      <a:latin typeface="High Tower Text" pitchFamily="18" charset="0"/>
                    </a:rPr>
                    <a:t>EXECUTE IF STATEMENT</a:t>
                  </a:r>
                </a:p>
                <a:p>
                  <a:endParaRPr lang="en-IN" dirty="0"/>
                </a:p>
              </p:txBody>
            </p:sp>
          </p:grpSp>
          <p:cxnSp>
            <p:nvCxnSpPr>
              <p:cNvPr id="25" name="Straight Arrow Connector 24"/>
              <p:cNvCxnSpPr/>
              <p:nvPr/>
            </p:nvCxnSpPr>
            <p:spPr>
              <a:xfrm>
                <a:off x="6096000" y="4724400"/>
                <a:ext cx="0" cy="707767"/>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7233805" y="4343400"/>
                <a:ext cx="909204"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083479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81000" y="281088"/>
            <a:ext cx="3962400" cy="769441"/>
          </a:xfrm>
          <a:prstGeom prst="rect">
            <a:avLst/>
          </a:prstGeom>
          <a:noFill/>
        </p:spPr>
        <p:txBody>
          <a:bodyPr wrap="square" rtlCol="0">
            <a:spAutoFit/>
          </a:bodyPr>
          <a:lstStyle/>
          <a:p>
            <a:r>
              <a:rPr lang="en-US" sz="4400" dirty="0" smtClean="0">
                <a:latin typeface="Cooper Black" pitchFamily="18" charset="0"/>
              </a:rPr>
              <a:t>PROGRAM:</a:t>
            </a:r>
            <a:endParaRPr lang="en-US" sz="4400" dirty="0">
              <a:latin typeface="Cooper Black" pitchFamily="18" charset="0"/>
            </a:endParaRPr>
          </a:p>
        </p:txBody>
      </p:sp>
      <p:sp>
        <p:nvSpPr>
          <p:cNvPr id="4" name="TextBox 3"/>
          <p:cNvSpPr txBox="1"/>
          <p:nvPr/>
        </p:nvSpPr>
        <p:spPr>
          <a:xfrm>
            <a:off x="609600" y="1010245"/>
            <a:ext cx="4343400" cy="5847755"/>
          </a:xfrm>
          <a:prstGeom prst="rect">
            <a:avLst/>
          </a:prstGeom>
          <a:noFill/>
        </p:spPr>
        <p:txBody>
          <a:bodyPr wrap="square" rtlCol="0">
            <a:spAutoFit/>
          </a:bodyPr>
          <a:lstStyle/>
          <a:p>
            <a:r>
              <a:rPr lang="en-US" sz="2200" dirty="0">
                <a:latin typeface="Californian FB" pitchFamily="18" charset="0"/>
              </a:rPr>
              <a:t>//illustration of if-else statement</a:t>
            </a:r>
          </a:p>
          <a:p>
            <a:r>
              <a:rPr lang="en-US" sz="2200" dirty="0">
                <a:latin typeface="Californian FB" pitchFamily="18" charset="0"/>
              </a:rPr>
              <a:t>#include&lt;</a:t>
            </a:r>
            <a:r>
              <a:rPr lang="en-US" sz="2200" dirty="0" err="1">
                <a:latin typeface="Californian FB" pitchFamily="18" charset="0"/>
              </a:rPr>
              <a:t>iostream.h</a:t>
            </a:r>
            <a:r>
              <a:rPr lang="en-US" sz="2200" dirty="0">
                <a:latin typeface="Californian FB" pitchFamily="18" charset="0"/>
              </a:rPr>
              <a:t>&gt;</a:t>
            </a:r>
          </a:p>
          <a:p>
            <a:r>
              <a:rPr lang="en-US" sz="2200" dirty="0">
                <a:latin typeface="Californian FB" pitchFamily="18" charset="0"/>
              </a:rPr>
              <a:t>#include&lt;</a:t>
            </a:r>
            <a:r>
              <a:rPr lang="en-US" sz="2200" dirty="0" err="1">
                <a:latin typeface="Californian FB" pitchFamily="18" charset="0"/>
              </a:rPr>
              <a:t>conio.h</a:t>
            </a:r>
            <a:r>
              <a:rPr lang="en-US" sz="2200" dirty="0">
                <a:latin typeface="Californian FB" pitchFamily="18" charset="0"/>
              </a:rPr>
              <a:t>&gt;</a:t>
            </a:r>
          </a:p>
          <a:p>
            <a:r>
              <a:rPr lang="en-US" sz="2200" dirty="0">
                <a:latin typeface="Californian FB" pitchFamily="18" charset="0"/>
              </a:rPr>
              <a:t>void main()</a:t>
            </a:r>
          </a:p>
          <a:p>
            <a:r>
              <a:rPr lang="en-US" sz="2200" dirty="0">
                <a:latin typeface="Californian FB" pitchFamily="18" charset="0"/>
              </a:rPr>
              <a:t>{</a:t>
            </a:r>
          </a:p>
          <a:p>
            <a:r>
              <a:rPr lang="en-US" sz="2200" dirty="0">
                <a:latin typeface="Californian FB" pitchFamily="18" charset="0"/>
              </a:rPr>
              <a:t>  </a:t>
            </a:r>
            <a:r>
              <a:rPr lang="en-US" sz="2200" dirty="0" err="1">
                <a:latin typeface="Californian FB" pitchFamily="18" charset="0"/>
              </a:rPr>
              <a:t>clrscr</a:t>
            </a:r>
            <a:r>
              <a:rPr lang="en-US" sz="2200" dirty="0">
                <a:latin typeface="Californian FB" pitchFamily="18" charset="0"/>
              </a:rPr>
              <a:t>();</a:t>
            </a:r>
          </a:p>
          <a:p>
            <a:r>
              <a:rPr lang="en-US" sz="2200" dirty="0">
                <a:latin typeface="Californian FB" pitchFamily="18" charset="0"/>
              </a:rPr>
              <a:t>  </a:t>
            </a:r>
            <a:r>
              <a:rPr lang="en-US" sz="2200" dirty="0" err="1">
                <a:latin typeface="Californian FB" pitchFamily="18" charset="0"/>
              </a:rPr>
              <a:t>int</a:t>
            </a:r>
            <a:r>
              <a:rPr lang="en-US" sz="2200" dirty="0">
                <a:latin typeface="Californian FB" pitchFamily="18" charset="0"/>
              </a:rPr>
              <a:t> a=10,b=20;</a:t>
            </a:r>
          </a:p>
          <a:p>
            <a:r>
              <a:rPr lang="en-US" sz="2200" dirty="0">
                <a:latin typeface="Californian FB" pitchFamily="18" charset="0"/>
              </a:rPr>
              <a:t>  </a:t>
            </a:r>
            <a:r>
              <a:rPr lang="en-US" sz="2200" dirty="0" smtClean="0">
                <a:latin typeface="Californian FB" pitchFamily="18" charset="0"/>
              </a:rPr>
              <a:t>if(a&gt;b)</a:t>
            </a:r>
            <a:endParaRPr lang="en-US" sz="2200" dirty="0">
              <a:latin typeface="Californian FB" pitchFamily="18" charset="0"/>
            </a:endParaRPr>
          </a:p>
          <a:p>
            <a:r>
              <a:rPr lang="en-US" sz="2200" dirty="0">
                <a:latin typeface="Californian FB" pitchFamily="18" charset="0"/>
              </a:rPr>
              <a:t>  {</a:t>
            </a:r>
          </a:p>
          <a:p>
            <a:r>
              <a:rPr lang="en-US" sz="2200" dirty="0">
                <a:latin typeface="Californian FB" pitchFamily="18" charset="0"/>
              </a:rPr>
              <a:t>    </a:t>
            </a:r>
            <a:r>
              <a:rPr lang="en-US" sz="2200" dirty="0" err="1">
                <a:latin typeface="Californian FB" pitchFamily="18" charset="0"/>
              </a:rPr>
              <a:t>cout</a:t>
            </a:r>
            <a:r>
              <a:rPr lang="en-US" sz="2200" dirty="0">
                <a:latin typeface="Californian FB" pitchFamily="18" charset="0"/>
              </a:rPr>
              <a:t>&lt;&lt;"a is greater";</a:t>
            </a:r>
          </a:p>
          <a:p>
            <a:r>
              <a:rPr lang="en-US" sz="2200" dirty="0">
                <a:latin typeface="Californian FB" pitchFamily="18" charset="0"/>
              </a:rPr>
              <a:t>  }</a:t>
            </a:r>
          </a:p>
          <a:p>
            <a:r>
              <a:rPr lang="en-US" sz="2200" dirty="0">
                <a:latin typeface="Californian FB" pitchFamily="18" charset="0"/>
              </a:rPr>
              <a:t>  else</a:t>
            </a:r>
          </a:p>
          <a:p>
            <a:r>
              <a:rPr lang="en-US" sz="2200" dirty="0">
                <a:latin typeface="Californian FB" pitchFamily="18" charset="0"/>
              </a:rPr>
              <a:t>  {</a:t>
            </a:r>
          </a:p>
          <a:p>
            <a:r>
              <a:rPr lang="en-US" sz="2200" dirty="0">
                <a:latin typeface="Californian FB" pitchFamily="18" charset="0"/>
              </a:rPr>
              <a:t>    </a:t>
            </a:r>
            <a:r>
              <a:rPr lang="en-US" sz="2200" dirty="0" err="1">
                <a:latin typeface="Californian FB" pitchFamily="18" charset="0"/>
              </a:rPr>
              <a:t>cout</a:t>
            </a:r>
            <a:r>
              <a:rPr lang="en-US" sz="2200" dirty="0">
                <a:latin typeface="Californian FB" pitchFamily="18" charset="0"/>
              </a:rPr>
              <a:t>&lt;&lt;"b is greater";</a:t>
            </a:r>
          </a:p>
          <a:p>
            <a:r>
              <a:rPr lang="en-US" sz="2200" dirty="0">
                <a:latin typeface="Californian FB" pitchFamily="18" charset="0"/>
              </a:rPr>
              <a:t>  }</a:t>
            </a:r>
          </a:p>
          <a:p>
            <a:r>
              <a:rPr lang="en-US" sz="2200" dirty="0">
                <a:latin typeface="Californian FB" pitchFamily="18" charset="0"/>
              </a:rPr>
              <a:t>  </a:t>
            </a:r>
            <a:r>
              <a:rPr lang="en-US" sz="2200" dirty="0" err="1">
                <a:latin typeface="Californian FB" pitchFamily="18" charset="0"/>
              </a:rPr>
              <a:t>getch</a:t>
            </a:r>
            <a:r>
              <a:rPr lang="en-US" sz="2200" dirty="0">
                <a:latin typeface="Californian FB" pitchFamily="18" charset="0"/>
              </a:rPr>
              <a:t>();</a:t>
            </a:r>
          </a:p>
          <a:p>
            <a:r>
              <a:rPr lang="en-US" sz="2200" dirty="0">
                <a:latin typeface="Californian FB" pitchFamily="18" charset="0"/>
              </a:rPr>
              <a:t>}</a:t>
            </a:r>
          </a:p>
        </p:txBody>
      </p:sp>
    </p:spTree>
    <p:extLst>
      <p:ext uri="{BB962C8B-B14F-4D97-AF65-F5344CB8AC3E}">
        <p14:creationId xmlns:p14="http://schemas.microsoft.com/office/powerpoint/2010/main" val="175081838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296" y="48768"/>
            <a:ext cx="8382000" cy="923330"/>
          </a:xfrm>
          <a:prstGeom prst="rect">
            <a:avLst/>
          </a:prstGeom>
          <a:noFill/>
        </p:spPr>
        <p:txBody>
          <a:bodyPr wrap="square" rtlCol="0">
            <a:spAutoFit/>
          </a:bodyPr>
          <a:lstStyle/>
          <a:p>
            <a:r>
              <a:rPr lang="en-US" sz="5400" dirty="0" smtClean="0">
                <a:solidFill>
                  <a:srgbClr val="B31166"/>
                </a:solidFill>
                <a:latin typeface="Cooper Black" pitchFamily="18" charset="0"/>
              </a:rPr>
              <a:t>NESTED IF-ELSE</a:t>
            </a:r>
          </a:p>
        </p:txBody>
      </p:sp>
      <p:sp>
        <p:nvSpPr>
          <p:cNvPr id="3" name="TextBox 2"/>
          <p:cNvSpPr txBox="1"/>
          <p:nvPr/>
        </p:nvSpPr>
        <p:spPr>
          <a:xfrm>
            <a:off x="160020" y="1075944"/>
            <a:ext cx="2202180" cy="584775"/>
          </a:xfrm>
          <a:prstGeom prst="rect">
            <a:avLst/>
          </a:prstGeom>
          <a:noFill/>
        </p:spPr>
        <p:txBody>
          <a:bodyPr wrap="square" rtlCol="0">
            <a:spAutoFit/>
          </a:bodyPr>
          <a:lstStyle/>
          <a:p>
            <a:r>
              <a:rPr lang="en-US" sz="3200" b="1" u="sng" dirty="0" smtClean="0">
                <a:latin typeface="Helvetica" pitchFamily="2" charset="0"/>
              </a:rPr>
              <a:t>SYNTAX</a:t>
            </a:r>
            <a:r>
              <a:rPr lang="en-US" sz="3200" b="1" u="sng" dirty="0" smtClean="0"/>
              <a:t> :</a:t>
            </a:r>
            <a:endParaRPr lang="en-US" sz="3200" b="1" u="sng" dirty="0"/>
          </a:p>
        </p:txBody>
      </p:sp>
      <p:sp>
        <p:nvSpPr>
          <p:cNvPr id="4" name="TextBox 3"/>
          <p:cNvSpPr txBox="1"/>
          <p:nvPr/>
        </p:nvSpPr>
        <p:spPr>
          <a:xfrm>
            <a:off x="236220" y="1763119"/>
            <a:ext cx="2057400" cy="4708981"/>
          </a:xfrm>
          <a:prstGeom prst="rect">
            <a:avLst/>
          </a:prstGeom>
          <a:noFill/>
        </p:spPr>
        <p:txBody>
          <a:bodyPr wrap="square" rtlCol="0">
            <a:spAutoFit/>
          </a:bodyPr>
          <a:lstStyle/>
          <a:p>
            <a:r>
              <a:rPr lang="en-US" sz="2000" b="1" dirty="0" smtClean="0">
                <a:latin typeface="Californian FB" pitchFamily="18" charset="0"/>
              </a:rPr>
              <a:t>If (condition-1)</a:t>
            </a:r>
          </a:p>
          <a:p>
            <a:r>
              <a:rPr lang="en-US" sz="2000" b="1" dirty="0" smtClean="0">
                <a:latin typeface="Californian FB" pitchFamily="18" charset="0"/>
              </a:rPr>
              <a:t>{</a:t>
            </a:r>
          </a:p>
          <a:p>
            <a:r>
              <a:rPr lang="en-US" sz="2000" b="1" dirty="0" smtClean="0">
                <a:latin typeface="Californian FB" pitchFamily="18" charset="0"/>
              </a:rPr>
              <a:t>  statement-1;</a:t>
            </a:r>
          </a:p>
          <a:p>
            <a:r>
              <a:rPr lang="en-US" sz="2000" b="1" dirty="0" smtClean="0">
                <a:latin typeface="Californian FB" pitchFamily="18" charset="0"/>
              </a:rPr>
              <a:t>}</a:t>
            </a:r>
          </a:p>
          <a:p>
            <a:r>
              <a:rPr lang="en-US" sz="2000" b="1" dirty="0" smtClean="0">
                <a:latin typeface="Californian FB" pitchFamily="18" charset="0"/>
              </a:rPr>
              <a:t>Else</a:t>
            </a:r>
          </a:p>
          <a:p>
            <a:r>
              <a:rPr lang="en-US" sz="2000" b="1" dirty="0" smtClean="0">
                <a:latin typeface="Californian FB" pitchFamily="18" charset="0"/>
              </a:rPr>
              <a:t>{</a:t>
            </a:r>
          </a:p>
          <a:p>
            <a:r>
              <a:rPr lang="en-US" sz="2000" b="1" dirty="0">
                <a:latin typeface="Californian FB" pitchFamily="18" charset="0"/>
              </a:rPr>
              <a:t> </a:t>
            </a:r>
            <a:r>
              <a:rPr lang="en-US" sz="2000" b="1" dirty="0" smtClean="0">
                <a:latin typeface="Californian FB" pitchFamily="18" charset="0"/>
              </a:rPr>
              <a:t> if(condition-2)</a:t>
            </a:r>
          </a:p>
          <a:p>
            <a:r>
              <a:rPr lang="en-US" sz="2000" b="1" dirty="0" smtClean="0">
                <a:latin typeface="Californian FB" pitchFamily="18" charset="0"/>
              </a:rPr>
              <a:t> {</a:t>
            </a:r>
          </a:p>
          <a:p>
            <a:r>
              <a:rPr lang="en-US" sz="2000" b="1" dirty="0">
                <a:latin typeface="Californian FB" pitchFamily="18" charset="0"/>
              </a:rPr>
              <a:t> </a:t>
            </a:r>
            <a:r>
              <a:rPr lang="en-US" sz="2000" b="1" dirty="0" smtClean="0">
                <a:latin typeface="Californian FB" pitchFamily="18" charset="0"/>
              </a:rPr>
              <a:t>  statement-2;</a:t>
            </a:r>
          </a:p>
          <a:p>
            <a:r>
              <a:rPr lang="en-US" sz="2000" b="1" dirty="0" smtClean="0">
                <a:latin typeface="Californian FB" pitchFamily="18" charset="0"/>
              </a:rPr>
              <a:t> }</a:t>
            </a:r>
          </a:p>
          <a:p>
            <a:r>
              <a:rPr lang="en-US" sz="2000" b="1" dirty="0">
                <a:latin typeface="Californian FB" pitchFamily="18" charset="0"/>
              </a:rPr>
              <a:t> </a:t>
            </a:r>
            <a:r>
              <a:rPr lang="en-US" sz="2000" b="1" dirty="0" smtClean="0">
                <a:latin typeface="Californian FB" pitchFamily="18" charset="0"/>
              </a:rPr>
              <a:t>else</a:t>
            </a:r>
          </a:p>
          <a:p>
            <a:r>
              <a:rPr lang="en-US" sz="2000" b="1" dirty="0" smtClean="0">
                <a:latin typeface="Californian FB" pitchFamily="18" charset="0"/>
              </a:rPr>
              <a:t> {</a:t>
            </a:r>
          </a:p>
          <a:p>
            <a:r>
              <a:rPr lang="en-US" sz="2000" b="1" dirty="0">
                <a:latin typeface="Californian FB" pitchFamily="18" charset="0"/>
              </a:rPr>
              <a:t> </a:t>
            </a:r>
            <a:r>
              <a:rPr lang="en-US" sz="2000" b="1" dirty="0" smtClean="0">
                <a:latin typeface="Californian FB" pitchFamily="18" charset="0"/>
              </a:rPr>
              <a:t>  statement-3;</a:t>
            </a:r>
          </a:p>
          <a:p>
            <a:r>
              <a:rPr lang="en-US" sz="2000" b="1" dirty="0" smtClean="0">
                <a:latin typeface="Californian FB" pitchFamily="18" charset="0"/>
              </a:rPr>
              <a:t> }</a:t>
            </a:r>
          </a:p>
          <a:p>
            <a:r>
              <a:rPr lang="en-US" sz="2000" b="1" dirty="0">
                <a:latin typeface="Californian FB" pitchFamily="18" charset="0"/>
              </a:rPr>
              <a:t>}</a:t>
            </a:r>
          </a:p>
        </p:txBody>
      </p:sp>
      <p:sp>
        <p:nvSpPr>
          <p:cNvPr id="5" name="Flowchart: Decision 4"/>
          <p:cNvSpPr/>
          <p:nvPr/>
        </p:nvSpPr>
        <p:spPr>
          <a:xfrm>
            <a:off x="4838700" y="1124498"/>
            <a:ext cx="2819400" cy="932902"/>
          </a:xfrm>
          <a:prstGeom prst="flowChartDecision">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IF CONDITION 2</a:t>
            </a:r>
          </a:p>
        </p:txBody>
      </p:sp>
      <p:sp>
        <p:nvSpPr>
          <p:cNvPr id="6" name="Flowchart: Decision 5"/>
          <p:cNvSpPr/>
          <p:nvPr/>
        </p:nvSpPr>
        <p:spPr>
          <a:xfrm>
            <a:off x="3429000" y="2514600"/>
            <a:ext cx="2819400" cy="990600"/>
          </a:xfrm>
          <a:prstGeom prst="flowChartDecision">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IF CONDITION 2</a:t>
            </a:r>
            <a:endParaRPr lang="en-US" sz="1600" dirty="0">
              <a:solidFill>
                <a:schemeClr val="tx1"/>
              </a:solidFill>
            </a:endParaRPr>
          </a:p>
        </p:txBody>
      </p:sp>
      <p:sp>
        <p:nvSpPr>
          <p:cNvPr id="7" name="Flowchart: Process 6"/>
          <p:cNvSpPr/>
          <p:nvPr/>
        </p:nvSpPr>
        <p:spPr>
          <a:xfrm>
            <a:off x="7391400" y="2438400"/>
            <a:ext cx="1524000" cy="6858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STATEMENT 1</a:t>
            </a:r>
            <a:endParaRPr lang="en-US" sz="1600" dirty="0">
              <a:solidFill>
                <a:schemeClr val="tx1"/>
              </a:solidFill>
            </a:endParaRPr>
          </a:p>
        </p:txBody>
      </p:sp>
      <p:sp>
        <p:nvSpPr>
          <p:cNvPr id="8" name="Flowchart: Process 7"/>
          <p:cNvSpPr/>
          <p:nvPr/>
        </p:nvSpPr>
        <p:spPr>
          <a:xfrm>
            <a:off x="2520696" y="4517136"/>
            <a:ext cx="1752600" cy="6858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STATEMENT 3</a:t>
            </a:r>
            <a:endParaRPr lang="en-US" sz="1600" dirty="0">
              <a:solidFill>
                <a:schemeClr val="tx1"/>
              </a:solidFill>
            </a:endParaRPr>
          </a:p>
        </p:txBody>
      </p:sp>
      <p:sp>
        <p:nvSpPr>
          <p:cNvPr id="9" name="Flowchart: Process 8"/>
          <p:cNvSpPr/>
          <p:nvPr/>
        </p:nvSpPr>
        <p:spPr>
          <a:xfrm>
            <a:off x="6096000" y="4486656"/>
            <a:ext cx="1714500" cy="6858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chemeClr val="tx1"/>
                </a:solidFill>
              </a:rPr>
              <a:t>STATEMENT 2</a:t>
            </a:r>
            <a:endParaRPr lang="en-US" sz="1600" dirty="0">
              <a:solidFill>
                <a:schemeClr val="tx1"/>
              </a:solidFill>
            </a:endParaRPr>
          </a:p>
        </p:txBody>
      </p:sp>
      <p:cxnSp>
        <p:nvCxnSpPr>
          <p:cNvPr id="11" name="Straight Arrow Connector 10"/>
          <p:cNvCxnSpPr>
            <a:stCxn id="5" idx="1"/>
            <a:endCxn id="5" idx="1"/>
          </p:cNvCxnSpPr>
          <p:nvPr/>
        </p:nvCxnSpPr>
        <p:spPr>
          <a:xfrm>
            <a:off x="4838700" y="1590949"/>
            <a:ext cx="0" cy="0"/>
          </a:xfrm>
          <a:prstGeom prst="straightConnector1">
            <a:avLst/>
          </a:prstGeom>
          <a:ln>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6" idx="1"/>
          </p:cNvCxnSpPr>
          <p:nvPr/>
        </p:nvCxnSpPr>
        <p:spPr>
          <a:xfrm flipH="1">
            <a:off x="3200400" y="3009900"/>
            <a:ext cx="228600" cy="0"/>
          </a:xfrm>
          <a:prstGeom prst="line">
            <a:avLst/>
          </a:prstGeom>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3200400" y="3009900"/>
            <a:ext cx="0" cy="1476756"/>
          </a:xfrm>
          <a:prstGeom prst="straightConnector1">
            <a:avLst/>
          </a:prstGeom>
          <a:ln>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6" idx="3"/>
          </p:cNvCxnSpPr>
          <p:nvPr/>
        </p:nvCxnSpPr>
        <p:spPr>
          <a:xfrm>
            <a:off x="6248400" y="3009900"/>
            <a:ext cx="533400" cy="0"/>
          </a:xfrm>
          <a:prstGeom prst="line">
            <a:avLst/>
          </a:prstGeom>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6781800" y="3009900"/>
            <a:ext cx="0" cy="1476756"/>
          </a:xfrm>
          <a:prstGeom prst="straightConnector1">
            <a:avLst/>
          </a:prstGeom>
          <a:ln>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5" idx="1"/>
            <a:endCxn id="5" idx="1"/>
          </p:cNvCxnSpPr>
          <p:nvPr/>
        </p:nvCxnSpPr>
        <p:spPr>
          <a:xfrm>
            <a:off x="4838700" y="1590949"/>
            <a:ext cx="0" cy="0"/>
          </a:xfrm>
          <a:prstGeom prst="line">
            <a:avLst/>
          </a:prstGeom>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endCxn id="6" idx="0"/>
          </p:cNvCxnSpPr>
          <p:nvPr/>
        </p:nvCxnSpPr>
        <p:spPr>
          <a:xfrm>
            <a:off x="4838700" y="1600200"/>
            <a:ext cx="0" cy="914400"/>
          </a:xfrm>
          <a:prstGeom prst="straightConnector1">
            <a:avLst/>
          </a:prstGeom>
          <a:ln>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658100" y="1664732"/>
            <a:ext cx="0" cy="773668"/>
          </a:xfrm>
          <a:prstGeom prst="straightConnector1">
            <a:avLst/>
          </a:prstGeom>
          <a:ln>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314700" y="5202936"/>
            <a:ext cx="0" cy="588264"/>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3314700" y="5791200"/>
            <a:ext cx="14097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6858000" y="5202936"/>
            <a:ext cx="0" cy="588264"/>
          </a:xfrm>
          <a:prstGeom prst="straightConnector1">
            <a:avLst/>
          </a:prstGeom>
          <a:ln>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8610600" y="3200400"/>
            <a:ext cx="0" cy="2590800"/>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4724400" y="5791200"/>
            <a:ext cx="3886200" cy="0"/>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4838700" y="5791200"/>
            <a:ext cx="0" cy="437317"/>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7734300" y="1838098"/>
            <a:ext cx="876300" cy="338554"/>
          </a:xfrm>
          <a:prstGeom prst="rect">
            <a:avLst/>
          </a:prstGeom>
          <a:noFill/>
        </p:spPr>
        <p:txBody>
          <a:bodyPr wrap="square" rtlCol="0">
            <a:spAutoFit/>
          </a:bodyPr>
          <a:lstStyle/>
          <a:p>
            <a:r>
              <a:rPr lang="en-US" sz="1600" i="1" dirty="0" smtClean="0"/>
              <a:t>Yes</a:t>
            </a:r>
            <a:endParaRPr lang="en-US" i="1" dirty="0"/>
          </a:p>
        </p:txBody>
      </p:sp>
      <p:sp>
        <p:nvSpPr>
          <p:cNvPr id="42" name="TextBox 41"/>
          <p:cNvSpPr txBox="1"/>
          <p:nvPr/>
        </p:nvSpPr>
        <p:spPr>
          <a:xfrm>
            <a:off x="4145973" y="1838098"/>
            <a:ext cx="692727" cy="369332"/>
          </a:xfrm>
          <a:prstGeom prst="rect">
            <a:avLst/>
          </a:prstGeom>
          <a:noFill/>
        </p:spPr>
        <p:txBody>
          <a:bodyPr wrap="square" rtlCol="0">
            <a:spAutoFit/>
          </a:bodyPr>
          <a:lstStyle/>
          <a:p>
            <a:r>
              <a:rPr lang="en-US" dirty="0" smtClean="0"/>
              <a:t>  </a:t>
            </a:r>
            <a:r>
              <a:rPr lang="en-US" sz="1600" dirty="0" smtClean="0"/>
              <a:t>No</a:t>
            </a:r>
            <a:endParaRPr lang="en-US" sz="1600" dirty="0"/>
          </a:p>
        </p:txBody>
      </p:sp>
      <p:sp>
        <p:nvSpPr>
          <p:cNvPr id="43" name="TextBox 42"/>
          <p:cNvSpPr txBox="1"/>
          <p:nvPr/>
        </p:nvSpPr>
        <p:spPr>
          <a:xfrm>
            <a:off x="2552700" y="3657600"/>
            <a:ext cx="609600" cy="369332"/>
          </a:xfrm>
          <a:prstGeom prst="rect">
            <a:avLst/>
          </a:prstGeom>
          <a:noFill/>
        </p:spPr>
        <p:txBody>
          <a:bodyPr wrap="square" rtlCol="0">
            <a:spAutoFit/>
          </a:bodyPr>
          <a:lstStyle/>
          <a:p>
            <a:r>
              <a:rPr lang="en-US" dirty="0" smtClean="0"/>
              <a:t>  </a:t>
            </a:r>
            <a:r>
              <a:rPr lang="en-US" sz="1600" dirty="0" smtClean="0"/>
              <a:t>No</a:t>
            </a:r>
            <a:endParaRPr lang="en-US" sz="1600" dirty="0"/>
          </a:p>
        </p:txBody>
      </p:sp>
      <p:sp>
        <p:nvSpPr>
          <p:cNvPr id="44" name="TextBox 43"/>
          <p:cNvSpPr txBox="1"/>
          <p:nvPr/>
        </p:nvSpPr>
        <p:spPr>
          <a:xfrm>
            <a:off x="6871855" y="3748278"/>
            <a:ext cx="704850" cy="338554"/>
          </a:xfrm>
          <a:prstGeom prst="rect">
            <a:avLst/>
          </a:prstGeom>
          <a:noFill/>
        </p:spPr>
        <p:txBody>
          <a:bodyPr wrap="square" rtlCol="0">
            <a:spAutoFit/>
          </a:bodyPr>
          <a:lstStyle/>
          <a:p>
            <a:r>
              <a:rPr lang="en-US" sz="1600" i="1" dirty="0" smtClean="0"/>
              <a:t>Yes</a:t>
            </a:r>
            <a:endParaRPr lang="en-US" sz="1600" i="1" dirty="0"/>
          </a:p>
        </p:txBody>
      </p:sp>
      <p:cxnSp>
        <p:nvCxnSpPr>
          <p:cNvPr id="31" name="Straight Arrow Connector 30"/>
          <p:cNvCxnSpPr/>
          <p:nvPr/>
        </p:nvCxnSpPr>
        <p:spPr>
          <a:xfrm>
            <a:off x="6248400" y="638627"/>
            <a:ext cx="0" cy="437317"/>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22853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81000" y="281088"/>
            <a:ext cx="3962400" cy="769441"/>
          </a:xfrm>
          <a:prstGeom prst="rect">
            <a:avLst/>
          </a:prstGeom>
          <a:noFill/>
        </p:spPr>
        <p:txBody>
          <a:bodyPr wrap="square" rtlCol="0">
            <a:spAutoFit/>
          </a:bodyPr>
          <a:lstStyle/>
          <a:p>
            <a:r>
              <a:rPr lang="en-US" sz="4400" dirty="0" smtClean="0">
                <a:latin typeface="Cooper Black" pitchFamily="18" charset="0"/>
              </a:rPr>
              <a:t>PROGRAM:</a:t>
            </a:r>
            <a:endParaRPr lang="en-US" sz="4400" dirty="0">
              <a:latin typeface="Cooper Black" pitchFamily="18" charset="0"/>
            </a:endParaRPr>
          </a:p>
        </p:txBody>
      </p:sp>
      <p:sp>
        <p:nvSpPr>
          <p:cNvPr id="4" name="TextBox 3"/>
          <p:cNvSpPr txBox="1"/>
          <p:nvPr/>
        </p:nvSpPr>
        <p:spPr>
          <a:xfrm>
            <a:off x="367145" y="1143000"/>
            <a:ext cx="4191000" cy="6494085"/>
          </a:xfrm>
          <a:prstGeom prst="rect">
            <a:avLst/>
          </a:prstGeom>
          <a:noFill/>
        </p:spPr>
        <p:txBody>
          <a:bodyPr wrap="square" rtlCol="0">
            <a:spAutoFit/>
          </a:bodyPr>
          <a:lstStyle/>
          <a:p>
            <a:r>
              <a:rPr lang="en-US" sz="2000" dirty="0">
                <a:latin typeface="Californian FB" pitchFamily="18" charset="0"/>
              </a:rPr>
              <a:t>//illustration of if-else statement</a:t>
            </a:r>
          </a:p>
          <a:p>
            <a:r>
              <a:rPr lang="en-US" sz="2000" dirty="0">
                <a:latin typeface="Californian FB" pitchFamily="18" charset="0"/>
              </a:rPr>
              <a:t>#include&lt;</a:t>
            </a:r>
            <a:r>
              <a:rPr lang="en-US" sz="2000" dirty="0" err="1">
                <a:latin typeface="Californian FB" pitchFamily="18" charset="0"/>
              </a:rPr>
              <a:t>iostream.h</a:t>
            </a:r>
            <a:r>
              <a:rPr lang="en-US" sz="2000" dirty="0">
                <a:latin typeface="Californian FB" pitchFamily="18" charset="0"/>
              </a:rPr>
              <a:t>&gt;</a:t>
            </a:r>
          </a:p>
          <a:p>
            <a:r>
              <a:rPr lang="en-US" sz="2000" dirty="0">
                <a:latin typeface="Californian FB" pitchFamily="18" charset="0"/>
              </a:rPr>
              <a:t>#include&lt;</a:t>
            </a:r>
            <a:r>
              <a:rPr lang="en-US" sz="2000" dirty="0" err="1">
                <a:latin typeface="Californian FB" pitchFamily="18" charset="0"/>
              </a:rPr>
              <a:t>conio.h</a:t>
            </a:r>
            <a:r>
              <a:rPr lang="en-US" sz="2000" dirty="0">
                <a:latin typeface="Californian FB" pitchFamily="18" charset="0"/>
              </a:rPr>
              <a:t>&gt;</a:t>
            </a:r>
          </a:p>
          <a:p>
            <a:r>
              <a:rPr lang="en-US" sz="2000" dirty="0">
                <a:latin typeface="Californian FB" pitchFamily="18" charset="0"/>
              </a:rPr>
              <a:t>void main()</a:t>
            </a:r>
          </a:p>
          <a:p>
            <a:r>
              <a:rPr lang="en-US" sz="2000" dirty="0">
                <a:latin typeface="Californian FB" pitchFamily="18" charset="0"/>
              </a:rPr>
              <a:t>{</a:t>
            </a:r>
          </a:p>
          <a:p>
            <a:r>
              <a:rPr lang="en-US" sz="2000" dirty="0">
                <a:latin typeface="Californian FB" pitchFamily="18" charset="0"/>
              </a:rPr>
              <a:t>  </a:t>
            </a:r>
            <a:r>
              <a:rPr lang="en-US" sz="2000" dirty="0" err="1">
                <a:latin typeface="Californian FB" pitchFamily="18" charset="0"/>
              </a:rPr>
              <a:t>clrscr</a:t>
            </a:r>
            <a:r>
              <a:rPr lang="en-US" sz="2000" dirty="0">
                <a:latin typeface="Californian FB" pitchFamily="18" charset="0"/>
              </a:rPr>
              <a:t>();</a:t>
            </a:r>
          </a:p>
          <a:p>
            <a:r>
              <a:rPr lang="en-US" sz="2000" dirty="0">
                <a:latin typeface="Californian FB" pitchFamily="18" charset="0"/>
              </a:rPr>
              <a:t>  </a:t>
            </a:r>
            <a:r>
              <a:rPr lang="en-US" sz="2000" dirty="0" err="1">
                <a:latin typeface="Californian FB" pitchFamily="18" charset="0"/>
              </a:rPr>
              <a:t>int</a:t>
            </a:r>
            <a:r>
              <a:rPr lang="en-US" sz="2000" dirty="0">
                <a:latin typeface="Californian FB" pitchFamily="18" charset="0"/>
              </a:rPr>
              <a:t> a=10,b=20,c=5;</a:t>
            </a:r>
          </a:p>
          <a:p>
            <a:r>
              <a:rPr lang="en-US" sz="2000" dirty="0">
                <a:latin typeface="Californian FB" pitchFamily="18" charset="0"/>
              </a:rPr>
              <a:t>  if(a&gt;b)</a:t>
            </a:r>
          </a:p>
          <a:p>
            <a:r>
              <a:rPr lang="en-US" sz="2000" dirty="0">
                <a:latin typeface="Californian FB" pitchFamily="18" charset="0"/>
              </a:rPr>
              <a:t>  {</a:t>
            </a:r>
          </a:p>
          <a:p>
            <a:r>
              <a:rPr lang="en-US" sz="2000" dirty="0">
                <a:latin typeface="Californian FB" pitchFamily="18" charset="0"/>
              </a:rPr>
              <a:t>    if(a&gt;c)</a:t>
            </a:r>
          </a:p>
          <a:p>
            <a:r>
              <a:rPr lang="en-US" sz="2000" dirty="0">
                <a:latin typeface="Californian FB" pitchFamily="18" charset="0"/>
              </a:rPr>
              <a:t>    {</a:t>
            </a:r>
          </a:p>
          <a:p>
            <a:r>
              <a:rPr lang="en-US" sz="2000" dirty="0">
                <a:latin typeface="Californian FB" pitchFamily="18" charset="0"/>
              </a:rPr>
              <a:t>      </a:t>
            </a:r>
            <a:r>
              <a:rPr lang="en-US" sz="2000" dirty="0" err="1">
                <a:latin typeface="Californian FB" pitchFamily="18" charset="0"/>
              </a:rPr>
              <a:t>cout</a:t>
            </a:r>
            <a:r>
              <a:rPr lang="en-US" sz="2000" dirty="0">
                <a:latin typeface="Californian FB" pitchFamily="18" charset="0"/>
              </a:rPr>
              <a:t>&lt;&lt;"a is the largest";</a:t>
            </a:r>
          </a:p>
          <a:p>
            <a:r>
              <a:rPr lang="en-US" sz="2000" dirty="0">
                <a:latin typeface="Californian FB" pitchFamily="18" charset="0"/>
              </a:rPr>
              <a:t>    </a:t>
            </a:r>
            <a:r>
              <a:rPr lang="en-US" sz="2000" dirty="0" smtClean="0">
                <a:latin typeface="Californian FB" pitchFamily="18" charset="0"/>
              </a:rPr>
              <a:t>}</a:t>
            </a:r>
          </a:p>
          <a:p>
            <a:r>
              <a:rPr lang="en-US" sz="2000" dirty="0">
                <a:latin typeface="Californian FB" pitchFamily="18" charset="0"/>
              </a:rPr>
              <a:t>else</a:t>
            </a:r>
          </a:p>
          <a:p>
            <a:r>
              <a:rPr lang="en-US" sz="2000" dirty="0">
                <a:latin typeface="Californian FB" pitchFamily="18" charset="0"/>
              </a:rPr>
              <a:t>    {</a:t>
            </a:r>
          </a:p>
          <a:p>
            <a:r>
              <a:rPr lang="en-US" sz="2000" dirty="0">
                <a:latin typeface="Californian FB" pitchFamily="18" charset="0"/>
              </a:rPr>
              <a:t>      </a:t>
            </a:r>
            <a:r>
              <a:rPr lang="en-US" sz="2000" dirty="0" err="1">
                <a:latin typeface="Californian FB" pitchFamily="18" charset="0"/>
              </a:rPr>
              <a:t>cout</a:t>
            </a:r>
            <a:r>
              <a:rPr lang="en-US" sz="2000" dirty="0">
                <a:latin typeface="Californian FB" pitchFamily="18" charset="0"/>
              </a:rPr>
              <a:t>&lt;&lt;"c is the largest"; </a:t>
            </a:r>
          </a:p>
          <a:p>
            <a:r>
              <a:rPr lang="en-US" sz="2000" dirty="0">
                <a:latin typeface="Californian FB" pitchFamily="18" charset="0"/>
              </a:rPr>
              <a:t> </a:t>
            </a:r>
            <a:r>
              <a:rPr lang="en-US" sz="2000" dirty="0" smtClean="0">
                <a:latin typeface="Californian FB" pitchFamily="18" charset="0"/>
              </a:rPr>
              <a:t>}</a:t>
            </a:r>
          </a:p>
          <a:p>
            <a:r>
              <a:rPr lang="en-US" sz="2000" dirty="0">
                <a:latin typeface="Californian FB" pitchFamily="18" charset="0"/>
              </a:rPr>
              <a:t>}</a:t>
            </a:r>
          </a:p>
          <a:p>
            <a:endParaRPr lang="en-US" sz="2000" dirty="0">
              <a:latin typeface="Californian FB" pitchFamily="18" charset="0"/>
            </a:endParaRPr>
          </a:p>
          <a:p>
            <a:r>
              <a:rPr lang="en-US" sz="2000" dirty="0">
                <a:latin typeface="Californian FB" pitchFamily="18" charset="0"/>
              </a:rPr>
              <a:t>	</a:t>
            </a:r>
          </a:p>
          <a:p>
            <a:endParaRPr lang="en-US" dirty="0"/>
          </a:p>
        </p:txBody>
      </p:sp>
      <p:sp>
        <p:nvSpPr>
          <p:cNvPr id="2" name="Rectangle 1"/>
          <p:cNvSpPr/>
          <p:nvPr/>
        </p:nvSpPr>
        <p:spPr>
          <a:xfrm>
            <a:off x="4558145" y="2209800"/>
            <a:ext cx="4572000" cy="3693319"/>
          </a:xfrm>
          <a:prstGeom prst="rect">
            <a:avLst/>
          </a:prstGeom>
        </p:spPr>
        <p:txBody>
          <a:bodyPr>
            <a:spAutoFit/>
          </a:bodyPr>
          <a:lstStyle/>
          <a:p>
            <a:r>
              <a:rPr lang="en-US" dirty="0" smtClean="0">
                <a:latin typeface="Californian FB" pitchFamily="18" charset="0"/>
              </a:rPr>
              <a:t>else</a:t>
            </a:r>
            <a:endParaRPr lang="en-US" dirty="0">
              <a:latin typeface="Californian FB" pitchFamily="18" charset="0"/>
            </a:endParaRPr>
          </a:p>
          <a:p>
            <a:r>
              <a:rPr lang="en-US" dirty="0">
                <a:latin typeface="Californian FB" pitchFamily="18" charset="0"/>
              </a:rPr>
              <a:t>  {</a:t>
            </a:r>
          </a:p>
          <a:p>
            <a:r>
              <a:rPr lang="en-US" dirty="0">
                <a:latin typeface="Californian FB" pitchFamily="18" charset="0"/>
              </a:rPr>
              <a:t>    if(b&gt;c)</a:t>
            </a:r>
          </a:p>
          <a:p>
            <a:r>
              <a:rPr lang="en-US" dirty="0">
                <a:latin typeface="Californian FB" pitchFamily="18" charset="0"/>
              </a:rPr>
              <a:t>    {</a:t>
            </a:r>
          </a:p>
          <a:p>
            <a:r>
              <a:rPr lang="en-US" dirty="0">
                <a:latin typeface="Californian FB" pitchFamily="18" charset="0"/>
              </a:rPr>
              <a:t>      </a:t>
            </a:r>
            <a:r>
              <a:rPr lang="en-US" dirty="0" err="1">
                <a:latin typeface="Californian FB" pitchFamily="18" charset="0"/>
              </a:rPr>
              <a:t>cout</a:t>
            </a:r>
            <a:r>
              <a:rPr lang="en-US" dirty="0">
                <a:latin typeface="Californian FB" pitchFamily="18" charset="0"/>
              </a:rPr>
              <a:t>&lt;&lt;"b is the largest";</a:t>
            </a:r>
          </a:p>
          <a:p>
            <a:r>
              <a:rPr lang="en-US" dirty="0">
                <a:latin typeface="Californian FB" pitchFamily="18" charset="0"/>
              </a:rPr>
              <a:t>    }</a:t>
            </a:r>
          </a:p>
          <a:p>
            <a:r>
              <a:rPr lang="en-US" dirty="0">
                <a:latin typeface="Californian FB" pitchFamily="18" charset="0"/>
              </a:rPr>
              <a:t>    else</a:t>
            </a:r>
          </a:p>
          <a:p>
            <a:r>
              <a:rPr lang="en-US" dirty="0">
                <a:latin typeface="Californian FB" pitchFamily="18" charset="0"/>
              </a:rPr>
              <a:t>    {</a:t>
            </a:r>
          </a:p>
          <a:p>
            <a:r>
              <a:rPr lang="en-US" dirty="0">
                <a:latin typeface="Californian FB" pitchFamily="18" charset="0"/>
              </a:rPr>
              <a:t>      </a:t>
            </a:r>
            <a:r>
              <a:rPr lang="en-US" dirty="0" err="1">
                <a:latin typeface="Californian FB" pitchFamily="18" charset="0"/>
              </a:rPr>
              <a:t>cout</a:t>
            </a:r>
            <a:r>
              <a:rPr lang="en-US" dirty="0">
                <a:latin typeface="Californian FB" pitchFamily="18" charset="0"/>
              </a:rPr>
              <a:t>&lt;&lt;"c is the largest";</a:t>
            </a:r>
          </a:p>
          <a:p>
            <a:r>
              <a:rPr lang="en-US" dirty="0">
                <a:latin typeface="Californian FB" pitchFamily="18" charset="0"/>
              </a:rPr>
              <a:t>    }</a:t>
            </a:r>
          </a:p>
          <a:p>
            <a:r>
              <a:rPr lang="en-US" dirty="0">
                <a:latin typeface="Californian FB" pitchFamily="18" charset="0"/>
              </a:rPr>
              <a:t>  }</a:t>
            </a:r>
          </a:p>
          <a:p>
            <a:r>
              <a:rPr lang="en-US" dirty="0">
                <a:latin typeface="Californian FB" pitchFamily="18" charset="0"/>
              </a:rPr>
              <a:t>  </a:t>
            </a:r>
            <a:r>
              <a:rPr lang="en-US" dirty="0" err="1">
                <a:latin typeface="Californian FB" pitchFamily="18" charset="0"/>
              </a:rPr>
              <a:t>getch</a:t>
            </a:r>
            <a:r>
              <a:rPr lang="en-US" dirty="0">
                <a:latin typeface="Californian FB" pitchFamily="18" charset="0"/>
              </a:rPr>
              <a:t>();</a:t>
            </a:r>
          </a:p>
          <a:p>
            <a:r>
              <a:rPr lang="en-US" dirty="0">
                <a:latin typeface="Californian FB" pitchFamily="18" charset="0"/>
              </a:rPr>
              <a:t>}</a:t>
            </a:r>
          </a:p>
        </p:txBody>
      </p:sp>
      <p:cxnSp>
        <p:nvCxnSpPr>
          <p:cNvPr id="6" name="Straight Connector 5"/>
          <p:cNvCxnSpPr/>
          <p:nvPr/>
        </p:nvCxnSpPr>
        <p:spPr>
          <a:xfrm>
            <a:off x="4191000" y="1295400"/>
            <a:ext cx="0" cy="5334000"/>
          </a:xfrm>
          <a:prstGeom prst="line">
            <a:avLst/>
          </a:prstGeom>
          <a:ln w="19050"/>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17932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1000" y="228600"/>
            <a:ext cx="5486400" cy="1446550"/>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sz="8800" dirty="0" smtClean="0">
                <a:latin typeface="Cooper Black" pitchFamily="18" charset="0"/>
              </a:rPr>
              <a:t>LEARN</a:t>
            </a:r>
            <a:endParaRPr lang="en-US" sz="8800" dirty="0">
              <a:latin typeface="Cooper Black" pitchFamily="18" charset="0"/>
            </a:endParaRPr>
          </a:p>
        </p:txBody>
      </p:sp>
      <p:sp>
        <p:nvSpPr>
          <p:cNvPr id="5" name="TextBox 4"/>
          <p:cNvSpPr txBox="1"/>
          <p:nvPr/>
        </p:nvSpPr>
        <p:spPr>
          <a:xfrm>
            <a:off x="1543289" y="2243328"/>
            <a:ext cx="1696105" cy="1323439"/>
          </a:xfrm>
          <a:prstGeom prst="rect">
            <a:avLst/>
          </a:prstGeom>
          <a:noFill/>
          <a:effectLst>
            <a:outerShdw blurRad="50800" dist="38100" dir="2700000" algn="tl" rotWithShape="0">
              <a:prstClr val="black">
                <a:alpha val="40000"/>
              </a:prstClr>
            </a:outerShdw>
          </a:effectLst>
        </p:spPr>
        <p:txBody>
          <a:bodyPr wrap="none" rtlCol="0">
            <a:spAutoFit/>
          </a:bodyPr>
          <a:lstStyle/>
          <a:p>
            <a:pPr algn="ctr"/>
            <a:r>
              <a:rPr lang="en-US" sz="8000" dirty="0" smtClean="0">
                <a:latin typeface="Cooper Black" pitchFamily="18" charset="0"/>
              </a:rPr>
              <a:t>TO</a:t>
            </a:r>
            <a:endParaRPr lang="en-US" sz="8000" dirty="0">
              <a:latin typeface="Cooper Black" pitchFamily="18" charset="0"/>
            </a:endParaRPr>
          </a:p>
        </p:txBody>
      </p:sp>
      <p:sp>
        <p:nvSpPr>
          <p:cNvPr id="6" name="TextBox 5"/>
          <p:cNvSpPr txBox="1"/>
          <p:nvPr/>
        </p:nvSpPr>
        <p:spPr>
          <a:xfrm>
            <a:off x="381000" y="3974592"/>
            <a:ext cx="5105400" cy="1862048"/>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sz="11500" dirty="0" smtClean="0">
                <a:latin typeface="Cooper Black" pitchFamily="18" charset="0"/>
              </a:rPr>
              <a:t>CODE</a:t>
            </a:r>
            <a:endParaRPr lang="en-US" sz="11500" dirty="0">
              <a:latin typeface="Cooper Black" pitchFamily="18" charset="0"/>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5518" r="4636"/>
          <a:stretch/>
        </p:blipFill>
        <p:spPr>
          <a:xfrm>
            <a:off x="5334000" y="3169700"/>
            <a:ext cx="3721608" cy="3422844"/>
          </a:xfrm>
          <a:prstGeom prst="rect">
            <a:avLst/>
          </a:prstGeom>
        </p:spPr>
      </p:pic>
    </p:spTree>
    <p:extLst>
      <p:ext uri="{BB962C8B-B14F-4D97-AF65-F5344CB8AC3E}">
        <p14:creationId xmlns:p14="http://schemas.microsoft.com/office/powerpoint/2010/main" val="62585113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152400"/>
            <a:ext cx="5029200" cy="1015663"/>
          </a:xfrm>
          <a:prstGeom prst="rect">
            <a:avLst/>
          </a:prstGeom>
          <a:noFill/>
        </p:spPr>
        <p:txBody>
          <a:bodyPr wrap="square" rtlCol="0">
            <a:spAutoFit/>
          </a:bodyPr>
          <a:lstStyle/>
          <a:p>
            <a:r>
              <a:rPr lang="en-US" sz="6000" dirty="0" smtClean="0">
                <a:solidFill>
                  <a:srgbClr val="B31166"/>
                </a:solidFill>
                <a:latin typeface="Cooper Black" pitchFamily="18" charset="0"/>
              </a:rPr>
              <a:t>WHILE:</a:t>
            </a:r>
            <a:endParaRPr lang="en-US" sz="6000" dirty="0">
              <a:solidFill>
                <a:srgbClr val="B31166"/>
              </a:solidFill>
              <a:latin typeface="Cooper Black" pitchFamily="18" charset="0"/>
            </a:endParaRPr>
          </a:p>
        </p:txBody>
      </p:sp>
      <p:sp>
        <p:nvSpPr>
          <p:cNvPr id="3" name="TextBox 2"/>
          <p:cNvSpPr txBox="1"/>
          <p:nvPr/>
        </p:nvSpPr>
        <p:spPr>
          <a:xfrm>
            <a:off x="649224" y="1408700"/>
            <a:ext cx="1905000" cy="584775"/>
          </a:xfrm>
          <a:prstGeom prst="rect">
            <a:avLst/>
          </a:prstGeom>
          <a:noFill/>
        </p:spPr>
        <p:txBody>
          <a:bodyPr wrap="square" rtlCol="0">
            <a:spAutoFit/>
          </a:bodyPr>
          <a:lstStyle/>
          <a:p>
            <a:r>
              <a:rPr lang="en-US" sz="3200" dirty="0" smtClean="0"/>
              <a:t>SYNTAX :</a:t>
            </a:r>
            <a:endParaRPr lang="en-US" sz="3200" dirty="0"/>
          </a:p>
        </p:txBody>
      </p:sp>
      <p:sp>
        <p:nvSpPr>
          <p:cNvPr id="4" name="TextBox 3"/>
          <p:cNvSpPr txBox="1"/>
          <p:nvPr/>
        </p:nvSpPr>
        <p:spPr>
          <a:xfrm>
            <a:off x="457200" y="2358479"/>
            <a:ext cx="2932176" cy="2246769"/>
          </a:xfrm>
          <a:prstGeom prst="rect">
            <a:avLst/>
          </a:prstGeom>
          <a:noFill/>
        </p:spPr>
        <p:txBody>
          <a:bodyPr wrap="square" rtlCol="0">
            <a:spAutoFit/>
          </a:bodyPr>
          <a:lstStyle/>
          <a:p>
            <a:r>
              <a:rPr lang="en-US" sz="2800" dirty="0" smtClean="0">
                <a:latin typeface="Californian FB" pitchFamily="18" charset="0"/>
              </a:rPr>
              <a:t>Initialization;</a:t>
            </a:r>
          </a:p>
          <a:p>
            <a:r>
              <a:rPr lang="en-US" sz="2800" dirty="0" smtClean="0">
                <a:latin typeface="Californian FB" pitchFamily="18" charset="0"/>
              </a:rPr>
              <a:t>While(condition)</a:t>
            </a:r>
          </a:p>
          <a:p>
            <a:r>
              <a:rPr lang="en-US" sz="2800" dirty="0" smtClean="0">
                <a:latin typeface="Californian FB" pitchFamily="18" charset="0"/>
              </a:rPr>
              <a:t>{</a:t>
            </a:r>
          </a:p>
          <a:p>
            <a:r>
              <a:rPr lang="en-US" sz="2800" dirty="0">
                <a:latin typeface="Californian FB" pitchFamily="18" charset="0"/>
              </a:rPr>
              <a:t> </a:t>
            </a:r>
            <a:r>
              <a:rPr lang="en-US" sz="2800" dirty="0" smtClean="0">
                <a:latin typeface="Californian FB" pitchFamily="18" charset="0"/>
              </a:rPr>
              <a:t>//body</a:t>
            </a:r>
          </a:p>
          <a:p>
            <a:r>
              <a:rPr lang="en-US" sz="2800" dirty="0">
                <a:latin typeface="Californian FB" pitchFamily="18" charset="0"/>
              </a:rPr>
              <a:t>}</a:t>
            </a:r>
            <a:endParaRPr lang="en-US" sz="2800" dirty="0" smtClean="0">
              <a:latin typeface="Californian FB" pitchFamily="18" charset="0"/>
            </a:endParaRPr>
          </a:p>
        </p:txBody>
      </p:sp>
      <p:sp>
        <p:nvSpPr>
          <p:cNvPr id="5" name="Flowchart: Decision 4"/>
          <p:cNvSpPr/>
          <p:nvPr/>
        </p:nvSpPr>
        <p:spPr>
          <a:xfrm>
            <a:off x="4953000" y="1254776"/>
            <a:ext cx="2590800" cy="1143000"/>
          </a:xfrm>
          <a:prstGeom prst="flowChartDecision">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latin typeface="High Tower Text" pitchFamily="18" charset="0"/>
            </a:endParaRPr>
          </a:p>
        </p:txBody>
      </p:sp>
      <p:sp>
        <p:nvSpPr>
          <p:cNvPr id="6" name="Flowchart: Process 5"/>
          <p:cNvSpPr/>
          <p:nvPr/>
        </p:nvSpPr>
        <p:spPr>
          <a:xfrm>
            <a:off x="4038600" y="3429000"/>
            <a:ext cx="2209800" cy="12192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High Tower Text" pitchFamily="18" charset="0"/>
              </a:rPr>
              <a:t>EXECUTE STATEMENT AFTER WHILE LOOP</a:t>
            </a:r>
            <a:endParaRPr lang="en-US" dirty="0">
              <a:solidFill>
                <a:schemeClr val="tx1"/>
              </a:solidFill>
              <a:latin typeface="High Tower Text" pitchFamily="18" charset="0"/>
            </a:endParaRPr>
          </a:p>
        </p:txBody>
      </p:sp>
      <p:sp>
        <p:nvSpPr>
          <p:cNvPr id="7" name="Flowchart: Process 6"/>
          <p:cNvSpPr/>
          <p:nvPr/>
        </p:nvSpPr>
        <p:spPr>
          <a:xfrm>
            <a:off x="7336709" y="2753693"/>
            <a:ext cx="1600200" cy="7620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High Tower Text" pitchFamily="18" charset="0"/>
              </a:rPr>
              <a:t>BODY OF WHILE</a:t>
            </a:r>
            <a:endParaRPr lang="en-US" dirty="0">
              <a:solidFill>
                <a:schemeClr val="tx1"/>
              </a:solidFill>
              <a:latin typeface="High Tower Text" pitchFamily="18" charset="0"/>
            </a:endParaRPr>
          </a:p>
        </p:txBody>
      </p:sp>
      <p:cxnSp>
        <p:nvCxnSpPr>
          <p:cNvPr id="12" name="Straight Connector 11"/>
          <p:cNvCxnSpPr/>
          <p:nvPr/>
        </p:nvCxnSpPr>
        <p:spPr>
          <a:xfrm>
            <a:off x="10363200" y="2397776"/>
            <a:ext cx="914400" cy="914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5" idx="3"/>
          </p:cNvCxnSpPr>
          <p:nvPr/>
        </p:nvCxnSpPr>
        <p:spPr>
          <a:xfrm>
            <a:off x="7543800" y="1826276"/>
            <a:ext cx="541020" cy="0"/>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8084820" y="1826276"/>
            <a:ext cx="0" cy="893588"/>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endCxn id="5" idx="2"/>
          </p:cNvCxnSpPr>
          <p:nvPr/>
        </p:nvCxnSpPr>
        <p:spPr>
          <a:xfrm flipV="1">
            <a:off x="6248400" y="2397776"/>
            <a:ext cx="0" cy="703088"/>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6248400" y="3100864"/>
            <a:ext cx="1036320" cy="0"/>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5" idx="1"/>
          </p:cNvCxnSpPr>
          <p:nvPr/>
        </p:nvCxnSpPr>
        <p:spPr>
          <a:xfrm>
            <a:off x="4953000" y="1826276"/>
            <a:ext cx="0" cy="1602724"/>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endCxn id="5" idx="0"/>
          </p:cNvCxnSpPr>
          <p:nvPr/>
        </p:nvCxnSpPr>
        <p:spPr>
          <a:xfrm>
            <a:off x="6248400" y="685800"/>
            <a:ext cx="0" cy="568976"/>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8170926" y="2144006"/>
            <a:ext cx="720090" cy="338554"/>
          </a:xfrm>
          <a:prstGeom prst="rect">
            <a:avLst/>
          </a:prstGeom>
          <a:noFill/>
        </p:spPr>
        <p:txBody>
          <a:bodyPr wrap="square" rtlCol="0">
            <a:spAutoFit/>
          </a:bodyPr>
          <a:lstStyle/>
          <a:p>
            <a:r>
              <a:rPr lang="en-US" sz="1600" dirty="0" smtClean="0"/>
              <a:t>Yes</a:t>
            </a:r>
            <a:endParaRPr lang="en-US" dirty="0"/>
          </a:p>
        </p:txBody>
      </p:sp>
      <p:sp>
        <p:nvSpPr>
          <p:cNvPr id="9" name="TextBox 8"/>
          <p:cNvSpPr txBox="1"/>
          <p:nvPr/>
        </p:nvSpPr>
        <p:spPr>
          <a:xfrm>
            <a:off x="4152900" y="2082570"/>
            <a:ext cx="647700" cy="338554"/>
          </a:xfrm>
          <a:prstGeom prst="rect">
            <a:avLst/>
          </a:prstGeom>
          <a:noFill/>
        </p:spPr>
        <p:txBody>
          <a:bodyPr wrap="square" rtlCol="0">
            <a:spAutoFit/>
          </a:bodyPr>
          <a:lstStyle/>
          <a:p>
            <a:r>
              <a:rPr lang="en-US" sz="1600" dirty="0" smtClean="0"/>
              <a:t>No</a:t>
            </a:r>
            <a:endParaRPr lang="en-US" sz="1600" dirty="0"/>
          </a:p>
        </p:txBody>
      </p:sp>
      <p:sp>
        <p:nvSpPr>
          <p:cNvPr id="10" name="TextBox 9"/>
          <p:cNvSpPr txBox="1"/>
          <p:nvPr/>
        </p:nvSpPr>
        <p:spPr>
          <a:xfrm>
            <a:off x="5444836" y="1626739"/>
            <a:ext cx="1798320" cy="646331"/>
          </a:xfrm>
          <a:prstGeom prst="rect">
            <a:avLst/>
          </a:prstGeom>
          <a:noFill/>
        </p:spPr>
        <p:txBody>
          <a:bodyPr wrap="square" rtlCol="0">
            <a:spAutoFit/>
          </a:bodyPr>
          <a:lstStyle/>
          <a:p>
            <a:r>
              <a:rPr lang="en-US" dirty="0">
                <a:latin typeface="High Tower Text" pitchFamily="18" charset="0"/>
              </a:rPr>
              <a:t>CONDITION</a:t>
            </a:r>
          </a:p>
          <a:p>
            <a:endParaRPr lang="en-IN" dirty="0"/>
          </a:p>
        </p:txBody>
      </p:sp>
    </p:spTree>
    <p:extLst>
      <p:ext uri="{BB962C8B-B14F-4D97-AF65-F5344CB8AC3E}">
        <p14:creationId xmlns:p14="http://schemas.microsoft.com/office/powerpoint/2010/main" val="135931960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81000" y="281088"/>
            <a:ext cx="3962400" cy="769441"/>
          </a:xfrm>
          <a:prstGeom prst="rect">
            <a:avLst/>
          </a:prstGeom>
          <a:noFill/>
        </p:spPr>
        <p:txBody>
          <a:bodyPr wrap="square" rtlCol="0">
            <a:spAutoFit/>
          </a:bodyPr>
          <a:lstStyle/>
          <a:p>
            <a:r>
              <a:rPr lang="en-US" sz="4400" dirty="0" smtClean="0">
                <a:latin typeface="Cooper Black" pitchFamily="18" charset="0"/>
              </a:rPr>
              <a:t>PROGRAM:</a:t>
            </a:r>
            <a:endParaRPr lang="en-US" sz="4400" dirty="0">
              <a:latin typeface="Cooper Black" pitchFamily="18" charset="0"/>
            </a:endParaRPr>
          </a:p>
        </p:txBody>
      </p:sp>
      <p:sp>
        <p:nvSpPr>
          <p:cNvPr id="4" name="TextBox 3"/>
          <p:cNvSpPr txBox="1"/>
          <p:nvPr/>
        </p:nvSpPr>
        <p:spPr>
          <a:xfrm>
            <a:off x="609600" y="1143000"/>
            <a:ext cx="5410200" cy="5262979"/>
          </a:xfrm>
          <a:prstGeom prst="rect">
            <a:avLst/>
          </a:prstGeom>
          <a:noFill/>
        </p:spPr>
        <p:txBody>
          <a:bodyPr wrap="square" rtlCol="0">
            <a:spAutoFit/>
          </a:bodyPr>
          <a:lstStyle/>
          <a:p>
            <a:r>
              <a:rPr lang="en-US" sz="2400" dirty="0">
                <a:latin typeface="Californian FB" pitchFamily="18" charset="0"/>
              </a:rPr>
              <a:t>//illustration of while loop</a:t>
            </a:r>
          </a:p>
          <a:p>
            <a:r>
              <a:rPr lang="en-US" sz="2400" dirty="0">
                <a:latin typeface="Californian FB" pitchFamily="18" charset="0"/>
              </a:rPr>
              <a:t>#include&lt;</a:t>
            </a:r>
            <a:r>
              <a:rPr lang="en-US" sz="2400" dirty="0" err="1">
                <a:latin typeface="Californian FB" pitchFamily="18" charset="0"/>
              </a:rPr>
              <a:t>conio.h</a:t>
            </a:r>
            <a:r>
              <a:rPr lang="en-US" sz="2400" dirty="0">
                <a:latin typeface="Californian FB" pitchFamily="18" charset="0"/>
              </a:rPr>
              <a:t>&gt;</a:t>
            </a:r>
          </a:p>
          <a:p>
            <a:r>
              <a:rPr lang="en-US" sz="2400" dirty="0">
                <a:latin typeface="Californian FB" pitchFamily="18" charset="0"/>
              </a:rPr>
              <a:t>#include&lt;</a:t>
            </a:r>
            <a:r>
              <a:rPr lang="en-US" sz="2400" dirty="0" err="1">
                <a:latin typeface="Californian FB" pitchFamily="18" charset="0"/>
              </a:rPr>
              <a:t>iostream.h</a:t>
            </a:r>
            <a:r>
              <a:rPr lang="en-US" sz="2400" dirty="0">
                <a:latin typeface="Californian FB" pitchFamily="18" charset="0"/>
              </a:rPr>
              <a:t>&gt;</a:t>
            </a:r>
          </a:p>
          <a:p>
            <a:r>
              <a:rPr lang="en-US" sz="2400" dirty="0">
                <a:latin typeface="Californian FB" pitchFamily="18" charset="0"/>
              </a:rPr>
              <a:t>void main()</a:t>
            </a:r>
          </a:p>
          <a:p>
            <a:r>
              <a:rPr lang="en-US" sz="2400" dirty="0">
                <a:latin typeface="Californian FB" pitchFamily="18" charset="0"/>
              </a:rPr>
              <a:t>{</a:t>
            </a:r>
          </a:p>
          <a:p>
            <a:r>
              <a:rPr lang="en-US" sz="2400" dirty="0">
                <a:latin typeface="Californian FB" pitchFamily="18" charset="0"/>
              </a:rPr>
              <a:t> </a:t>
            </a:r>
            <a:r>
              <a:rPr lang="en-US" sz="2400" dirty="0" err="1">
                <a:latin typeface="Californian FB" pitchFamily="18" charset="0"/>
              </a:rPr>
              <a:t>clrscr</a:t>
            </a:r>
            <a:r>
              <a:rPr lang="en-US" sz="2400" dirty="0">
                <a:latin typeface="Californian FB" pitchFamily="18" charset="0"/>
              </a:rPr>
              <a:t>();</a:t>
            </a:r>
          </a:p>
          <a:p>
            <a:r>
              <a:rPr lang="en-US" sz="2400" dirty="0">
                <a:latin typeface="Californian FB" pitchFamily="18" charset="0"/>
              </a:rPr>
              <a:t> </a:t>
            </a:r>
            <a:r>
              <a:rPr lang="en-US" sz="2400" dirty="0" err="1">
                <a:latin typeface="Californian FB" pitchFamily="18" charset="0"/>
              </a:rPr>
              <a:t>int</a:t>
            </a:r>
            <a:r>
              <a:rPr lang="en-US" sz="2400" dirty="0">
                <a:latin typeface="Californian FB" pitchFamily="18" charset="0"/>
              </a:rPr>
              <a:t> i=1;</a:t>
            </a:r>
          </a:p>
          <a:p>
            <a:r>
              <a:rPr lang="en-US" sz="2400" dirty="0">
                <a:latin typeface="Californian FB" pitchFamily="18" charset="0"/>
              </a:rPr>
              <a:t> while(i&lt;=5)</a:t>
            </a:r>
          </a:p>
          <a:p>
            <a:r>
              <a:rPr lang="en-US" sz="2400" dirty="0">
                <a:latin typeface="Californian FB" pitchFamily="18" charset="0"/>
              </a:rPr>
              <a:t> {</a:t>
            </a:r>
          </a:p>
          <a:p>
            <a:r>
              <a:rPr lang="en-US" sz="2400" dirty="0">
                <a:latin typeface="Californian FB" pitchFamily="18" charset="0"/>
              </a:rPr>
              <a:t>  </a:t>
            </a:r>
            <a:r>
              <a:rPr lang="en-US" sz="2400" dirty="0" err="1">
                <a:latin typeface="Californian FB" pitchFamily="18" charset="0"/>
              </a:rPr>
              <a:t>cout</a:t>
            </a:r>
            <a:r>
              <a:rPr lang="en-US" sz="2400" dirty="0">
                <a:latin typeface="Californian FB" pitchFamily="18" charset="0"/>
              </a:rPr>
              <a:t>&lt;&lt;"The value of i:"&lt;&lt;i&lt;&lt;endl;</a:t>
            </a:r>
          </a:p>
          <a:p>
            <a:r>
              <a:rPr lang="en-US" sz="2400" dirty="0">
                <a:latin typeface="Californian FB" pitchFamily="18" charset="0"/>
              </a:rPr>
              <a:t>  i++;</a:t>
            </a:r>
          </a:p>
          <a:p>
            <a:r>
              <a:rPr lang="en-US" sz="2400" dirty="0">
                <a:latin typeface="Californian FB" pitchFamily="18" charset="0"/>
              </a:rPr>
              <a:t> }</a:t>
            </a:r>
          </a:p>
          <a:p>
            <a:r>
              <a:rPr lang="en-US" sz="2400" dirty="0">
                <a:latin typeface="Californian FB" pitchFamily="18" charset="0"/>
              </a:rPr>
              <a:t> </a:t>
            </a:r>
            <a:r>
              <a:rPr lang="en-US" sz="2400" dirty="0" err="1">
                <a:latin typeface="Californian FB" pitchFamily="18" charset="0"/>
              </a:rPr>
              <a:t>getch</a:t>
            </a:r>
            <a:r>
              <a:rPr lang="en-US" sz="2400" dirty="0">
                <a:latin typeface="Californian FB" pitchFamily="18" charset="0"/>
              </a:rPr>
              <a:t>();</a:t>
            </a:r>
          </a:p>
          <a:p>
            <a:r>
              <a:rPr lang="en-US" sz="2400" dirty="0">
                <a:latin typeface="Californian FB" pitchFamily="18" charset="0"/>
              </a:rPr>
              <a:t>}</a:t>
            </a:r>
          </a:p>
        </p:txBody>
      </p:sp>
    </p:spTree>
    <p:extLst>
      <p:ext uri="{BB962C8B-B14F-4D97-AF65-F5344CB8AC3E}">
        <p14:creationId xmlns:p14="http://schemas.microsoft.com/office/powerpoint/2010/main" val="958644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304800"/>
            <a:ext cx="5867400" cy="1015663"/>
          </a:xfrm>
          <a:prstGeom prst="rect">
            <a:avLst/>
          </a:prstGeom>
          <a:noFill/>
        </p:spPr>
        <p:txBody>
          <a:bodyPr wrap="square" rtlCol="0">
            <a:spAutoFit/>
          </a:bodyPr>
          <a:lstStyle/>
          <a:p>
            <a:r>
              <a:rPr lang="en-US" sz="6000" dirty="0" smtClean="0">
                <a:solidFill>
                  <a:srgbClr val="B31166"/>
                </a:solidFill>
                <a:latin typeface="Cooper Black" pitchFamily="18" charset="0"/>
              </a:rPr>
              <a:t>DO WHILE:</a:t>
            </a:r>
            <a:endParaRPr lang="en-US" sz="6000" dirty="0">
              <a:solidFill>
                <a:srgbClr val="B31166"/>
              </a:solidFill>
              <a:latin typeface="Cooper Black" pitchFamily="18" charset="0"/>
            </a:endParaRPr>
          </a:p>
        </p:txBody>
      </p:sp>
      <p:sp>
        <p:nvSpPr>
          <p:cNvPr id="3" name="TextBox 2"/>
          <p:cNvSpPr txBox="1"/>
          <p:nvPr/>
        </p:nvSpPr>
        <p:spPr>
          <a:xfrm>
            <a:off x="609600" y="1561727"/>
            <a:ext cx="2133600" cy="584775"/>
          </a:xfrm>
          <a:prstGeom prst="rect">
            <a:avLst/>
          </a:prstGeom>
          <a:noFill/>
        </p:spPr>
        <p:txBody>
          <a:bodyPr wrap="square" rtlCol="0">
            <a:spAutoFit/>
          </a:bodyPr>
          <a:lstStyle/>
          <a:p>
            <a:r>
              <a:rPr lang="en-US" sz="3200" b="1" dirty="0" smtClean="0">
                <a:latin typeface="Helvetica" pitchFamily="2" charset="0"/>
              </a:rPr>
              <a:t>SYNTAX :</a:t>
            </a:r>
            <a:endParaRPr lang="en-US" sz="3200" b="1" dirty="0">
              <a:latin typeface="Helvetica" pitchFamily="2" charset="0"/>
            </a:endParaRPr>
          </a:p>
        </p:txBody>
      </p:sp>
      <p:sp>
        <p:nvSpPr>
          <p:cNvPr id="4" name="TextBox 3"/>
          <p:cNvSpPr txBox="1"/>
          <p:nvPr/>
        </p:nvSpPr>
        <p:spPr>
          <a:xfrm>
            <a:off x="762000" y="2550128"/>
            <a:ext cx="2971800" cy="2677656"/>
          </a:xfrm>
          <a:prstGeom prst="rect">
            <a:avLst/>
          </a:prstGeom>
          <a:noFill/>
        </p:spPr>
        <p:txBody>
          <a:bodyPr wrap="square" rtlCol="0">
            <a:spAutoFit/>
          </a:bodyPr>
          <a:lstStyle/>
          <a:p>
            <a:r>
              <a:rPr lang="en-US" sz="2800" dirty="0" smtClean="0">
                <a:latin typeface="Californian FB" pitchFamily="18" charset="0"/>
              </a:rPr>
              <a:t>Initialization;</a:t>
            </a:r>
          </a:p>
          <a:p>
            <a:r>
              <a:rPr lang="en-US" sz="2800" dirty="0" smtClean="0">
                <a:latin typeface="Californian FB" pitchFamily="18" charset="0"/>
              </a:rPr>
              <a:t>Do</a:t>
            </a:r>
          </a:p>
          <a:p>
            <a:r>
              <a:rPr lang="en-US" sz="2800" dirty="0" smtClean="0">
                <a:latin typeface="Californian FB" pitchFamily="18" charset="0"/>
              </a:rPr>
              <a:t>{</a:t>
            </a:r>
          </a:p>
          <a:p>
            <a:r>
              <a:rPr lang="en-US" sz="2800" dirty="0" smtClean="0">
                <a:latin typeface="Californian FB" pitchFamily="18" charset="0"/>
              </a:rPr>
              <a:t> statement block;</a:t>
            </a:r>
            <a:endParaRPr lang="en-US" sz="2800" dirty="0">
              <a:latin typeface="Californian FB" pitchFamily="18" charset="0"/>
            </a:endParaRPr>
          </a:p>
          <a:p>
            <a:r>
              <a:rPr lang="en-US" sz="2800" dirty="0" smtClean="0">
                <a:latin typeface="Californian FB" pitchFamily="18" charset="0"/>
              </a:rPr>
              <a:t>}</a:t>
            </a:r>
          </a:p>
          <a:p>
            <a:r>
              <a:rPr lang="en-US" sz="2800" dirty="0" smtClean="0">
                <a:latin typeface="Californian FB" pitchFamily="18" charset="0"/>
              </a:rPr>
              <a:t>while(condition);</a:t>
            </a:r>
            <a:endParaRPr lang="en-US" sz="2800" dirty="0">
              <a:latin typeface="Californian FB" pitchFamily="18" charset="0"/>
            </a:endParaRPr>
          </a:p>
        </p:txBody>
      </p:sp>
      <p:sp>
        <p:nvSpPr>
          <p:cNvPr id="5" name="Flowchart: Process 4"/>
          <p:cNvSpPr/>
          <p:nvPr/>
        </p:nvSpPr>
        <p:spPr>
          <a:xfrm>
            <a:off x="5306568" y="1445567"/>
            <a:ext cx="2362200" cy="863769"/>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EXECUTE THE DO CONTROLLED STATEMENT</a:t>
            </a:r>
            <a:endParaRPr lang="en-US" dirty="0">
              <a:solidFill>
                <a:schemeClr val="tx1"/>
              </a:solidFill>
            </a:endParaRPr>
          </a:p>
        </p:txBody>
      </p:sp>
      <p:sp>
        <p:nvSpPr>
          <p:cNvPr id="6" name="Flowchart: Decision 5"/>
          <p:cNvSpPr/>
          <p:nvPr/>
        </p:nvSpPr>
        <p:spPr>
          <a:xfrm>
            <a:off x="5105400" y="2895600"/>
            <a:ext cx="2590800" cy="862584"/>
          </a:xfrm>
          <a:prstGeom prst="flowChartDecision">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Flowchart: Process 6"/>
          <p:cNvSpPr/>
          <p:nvPr/>
        </p:nvSpPr>
        <p:spPr>
          <a:xfrm>
            <a:off x="5318760" y="4283964"/>
            <a:ext cx="2362200" cy="8382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EXECUTE STATEMENT AFTER DO-WHILE LOOP</a:t>
            </a:r>
            <a:endParaRPr lang="en-US" dirty="0">
              <a:solidFill>
                <a:schemeClr val="tx1"/>
              </a:solidFill>
            </a:endParaRPr>
          </a:p>
        </p:txBody>
      </p:sp>
      <p:cxnSp>
        <p:nvCxnSpPr>
          <p:cNvPr id="9" name="Straight Arrow Connector 8"/>
          <p:cNvCxnSpPr/>
          <p:nvPr/>
        </p:nvCxnSpPr>
        <p:spPr>
          <a:xfrm>
            <a:off x="6477000" y="847474"/>
            <a:ext cx="0" cy="531167"/>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6418395" y="2344266"/>
            <a:ext cx="0" cy="481584"/>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6" idx="2"/>
          </p:cNvCxnSpPr>
          <p:nvPr/>
        </p:nvCxnSpPr>
        <p:spPr>
          <a:xfrm>
            <a:off x="6400800" y="3758184"/>
            <a:ext cx="0" cy="52578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6" idx="3"/>
          </p:cNvCxnSpPr>
          <p:nvPr/>
        </p:nvCxnSpPr>
        <p:spPr>
          <a:xfrm flipV="1">
            <a:off x="7696200" y="3262884"/>
            <a:ext cx="685800" cy="64008"/>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V="1">
            <a:off x="8382000" y="1907232"/>
            <a:ext cx="0" cy="1355652"/>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7696200" y="1854115"/>
            <a:ext cx="6858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8382000" y="2790920"/>
            <a:ext cx="609600" cy="338554"/>
          </a:xfrm>
          <a:prstGeom prst="rect">
            <a:avLst/>
          </a:prstGeom>
          <a:noFill/>
        </p:spPr>
        <p:txBody>
          <a:bodyPr wrap="square" rtlCol="0">
            <a:spAutoFit/>
          </a:bodyPr>
          <a:lstStyle/>
          <a:p>
            <a:r>
              <a:rPr lang="en-US" sz="1600" dirty="0" smtClean="0"/>
              <a:t>Yes</a:t>
            </a:r>
            <a:endParaRPr lang="en-US" dirty="0"/>
          </a:p>
        </p:txBody>
      </p:sp>
      <p:sp>
        <p:nvSpPr>
          <p:cNvPr id="10" name="TextBox 9"/>
          <p:cNvSpPr txBox="1"/>
          <p:nvPr/>
        </p:nvSpPr>
        <p:spPr>
          <a:xfrm>
            <a:off x="6499860" y="3789218"/>
            <a:ext cx="662940" cy="338554"/>
          </a:xfrm>
          <a:prstGeom prst="rect">
            <a:avLst/>
          </a:prstGeom>
          <a:noFill/>
        </p:spPr>
        <p:txBody>
          <a:bodyPr wrap="square" rtlCol="0">
            <a:spAutoFit/>
          </a:bodyPr>
          <a:lstStyle/>
          <a:p>
            <a:r>
              <a:rPr lang="en-US" sz="1600" dirty="0" smtClean="0"/>
              <a:t>No</a:t>
            </a:r>
            <a:endParaRPr lang="en-US" dirty="0"/>
          </a:p>
        </p:txBody>
      </p:sp>
      <p:sp>
        <p:nvSpPr>
          <p:cNvPr id="18" name="TextBox 17"/>
          <p:cNvSpPr txBox="1"/>
          <p:nvPr/>
        </p:nvSpPr>
        <p:spPr>
          <a:xfrm>
            <a:off x="5577840" y="3152066"/>
            <a:ext cx="1798320" cy="646331"/>
          </a:xfrm>
          <a:prstGeom prst="rect">
            <a:avLst/>
          </a:prstGeom>
          <a:noFill/>
        </p:spPr>
        <p:txBody>
          <a:bodyPr wrap="square" rtlCol="0">
            <a:spAutoFit/>
          </a:bodyPr>
          <a:lstStyle/>
          <a:p>
            <a:r>
              <a:rPr lang="en-US" dirty="0">
                <a:latin typeface="High Tower Text" pitchFamily="18" charset="0"/>
              </a:rPr>
              <a:t>CONDITION</a:t>
            </a:r>
          </a:p>
          <a:p>
            <a:endParaRPr lang="en-IN" dirty="0"/>
          </a:p>
        </p:txBody>
      </p:sp>
    </p:spTree>
    <p:extLst>
      <p:ext uri="{BB962C8B-B14F-4D97-AF65-F5344CB8AC3E}">
        <p14:creationId xmlns:p14="http://schemas.microsoft.com/office/powerpoint/2010/main" val="17576204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81000" y="281088"/>
            <a:ext cx="3962400" cy="769441"/>
          </a:xfrm>
          <a:prstGeom prst="rect">
            <a:avLst/>
          </a:prstGeom>
          <a:noFill/>
        </p:spPr>
        <p:txBody>
          <a:bodyPr wrap="square" rtlCol="0">
            <a:spAutoFit/>
          </a:bodyPr>
          <a:lstStyle/>
          <a:p>
            <a:r>
              <a:rPr lang="en-US" sz="4400" dirty="0" smtClean="0">
                <a:latin typeface="Cooper Black" pitchFamily="18" charset="0"/>
              </a:rPr>
              <a:t>PROGRAM:</a:t>
            </a:r>
            <a:endParaRPr lang="en-US" sz="4400" dirty="0">
              <a:latin typeface="Cooper Black" pitchFamily="18" charset="0"/>
            </a:endParaRPr>
          </a:p>
        </p:txBody>
      </p:sp>
      <p:sp>
        <p:nvSpPr>
          <p:cNvPr id="4" name="TextBox 3"/>
          <p:cNvSpPr txBox="1"/>
          <p:nvPr/>
        </p:nvSpPr>
        <p:spPr>
          <a:xfrm>
            <a:off x="533400" y="1143000"/>
            <a:ext cx="4419600" cy="5262979"/>
          </a:xfrm>
          <a:prstGeom prst="rect">
            <a:avLst/>
          </a:prstGeom>
          <a:noFill/>
        </p:spPr>
        <p:txBody>
          <a:bodyPr wrap="square" rtlCol="0">
            <a:spAutoFit/>
          </a:bodyPr>
          <a:lstStyle/>
          <a:p>
            <a:r>
              <a:rPr lang="en-US" sz="2400" dirty="0">
                <a:latin typeface="Californian FB" pitchFamily="18" charset="0"/>
              </a:rPr>
              <a:t>//illustration of do while loop</a:t>
            </a:r>
          </a:p>
          <a:p>
            <a:r>
              <a:rPr lang="en-US" sz="2400" dirty="0">
                <a:latin typeface="Californian FB" pitchFamily="18" charset="0"/>
              </a:rPr>
              <a:t>#include&lt;</a:t>
            </a:r>
            <a:r>
              <a:rPr lang="en-US" sz="2400" dirty="0" err="1">
                <a:latin typeface="Californian FB" pitchFamily="18" charset="0"/>
              </a:rPr>
              <a:t>conio.h</a:t>
            </a:r>
            <a:r>
              <a:rPr lang="en-US" sz="2400" dirty="0">
                <a:latin typeface="Californian FB" pitchFamily="18" charset="0"/>
              </a:rPr>
              <a:t>&gt;</a:t>
            </a:r>
          </a:p>
          <a:p>
            <a:r>
              <a:rPr lang="en-US" sz="2400" dirty="0">
                <a:latin typeface="Californian FB" pitchFamily="18" charset="0"/>
              </a:rPr>
              <a:t>#include&lt;</a:t>
            </a:r>
            <a:r>
              <a:rPr lang="en-US" sz="2400" dirty="0" err="1">
                <a:latin typeface="Californian FB" pitchFamily="18" charset="0"/>
              </a:rPr>
              <a:t>iostream.h</a:t>
            </a:r>
            <a:r>
              <a:rPr lang="en-US" sz="2400" dirty="0">
                <a:latin typeface="Californian FB" pitchFamily="18" charset="0"/>
              </a:rPr>
              <a:t>&gt;</a:t>
            </a:r>
          </a:p>
          <a:p>
            <a:r>
              <a:rPr lang="en-US" sz="2400" dirty="0">
                <a:latin typeface="Californian FB" pitchFamily="18" charset="0"/>
              </a:rPr>
              <a:t>void main()</a:t>
            </a:r>
          </a:p>
          <a:p>
            <a:r>
              <a:rPr lang="en-US" sz="2400" dirty="0">
                <a:latin typeface="Californian FB" pitchFamily="18" charset="0"/>
              </a:rPr>
              <a:t>{</a:t>
            </a:r>
          </a:p>
          <a:p>
            <a:r>
              <a:rPr lang="en-US" sz="2400" dirty="0">
                <a:latin typeface="Californian FB" pitchFamily="18" charset="0"/>
              </a:rPr>
              <a:t> </a:t>
            </a:r>
            <a:r>
              <a:rPr lang="en-US" sz="2400" dirty="0" err="1">
                <a:latin typeface="Californian FB" pitchFamily="18" charset="0"/>
              </a:rPr>
              <a:t>clrscr</a:t>
            </a:r>
            <a:r>
              <a:rPr lang="en-US" sz="2400" dirty="0">
                <a:latin typeface="Californian FB" pitchFamily="18" charset="0"/>
              </a:rPr>
              <a:t>();</a:t>
            </a:r>
          </a:p>
          <a:p>
            <a:r>
              <a:rPr lang="en-US" sz="2400" dirty="0">
                <a:latin typeface="Californian FB" pitchFamily="18" charset="0"/>
              </a:rPr>
              <a:t> </a:t>
            </a:r>
            <a:r>
              <a:rPr lang="en-US" sz="2400" dirty="0" err="1">
                <a:latin typeface="Californian FB" pitchFamily="18" charset="0"/>
              </a:rPr>
              <a:t>int</a:t>
            </a:r>
            <a:r>
              <a:rPr lang="en-US" sz="2400" dirty="0">
                <a:latin typeface="Californian FB" pitchFamily="18" charset="0"/>
              </a:rPr>
              <a:t> i=1;</a:t>
            </a:r>
          </a:p>
          <a:p>
            <a:r>
              <a:rPr lang="en-US" sz="2400" dirty="0">
                <a:latin typeface="Californian FB" pitchFamily="18" charset="0"/>
              </a:rPr>
              <a:t> do</a:t>
            </a:r>
          </a:p>
          <a:p>
            <a:r>
              <a:rPr lang="en-US" sz="2400" dirty="0">
                <a:latin typeface="Californian FB" pitchFamily="18" charset="0"/>
              </a:rPr>
              <a:t> {</a:t>
            </a:r>
          </a:p>
          <a:p>
            <a:r>
              <a:rPr lang="en-US" sz="2400" dirty="0">
                <a:latin typeface="Californian FB" pitchFamily="18" charset="0"/>
              </a:rPr>
              <a:t>  </a:t>
            </a:r>
            <a:r>
              <a:rPr lang="en-US" sz="2400" dirty="0" err="1">
                <a:latin typeface="Californian FB" pitchFamily="18" charset="0"/>
              </a:rPr>
              <a:t>cout</a:t>
            </a:r>
            <a:r>
              <a:rPr lang="en-US" sz="2400" dirty="0">
                <a:latin typeface="Californian FB" pitchFamily="18" charset="0"/>
              </a:rPr>
              <a:t>&lt;&lt;"The value of i:"&lt;&lt;i&lt;&lt;endl;</a:t>
            </a:r>
          </a:p>
          <a:p>
            <a:r>
              <a:rPr lang="en-US" sz="2400" dirty="0">
                <a:latin typeface="Californian FB" pitchFamily="18" charset="0"/>
              </a:rPr>
              <a:t>  i++;</a:t>
            </a:r>
          </a:p>
          <a:p>
            <a:r>
              <a:rPr lang="en-US" sz="2400" dirty="0">
                <a:latin typeface="Californian FB" pitchFamily="18" charset="0"/>
              </a:rPr>
              <a:t> }while(i&lt;=5);</a:t>
            </a:r>
          </a:p>
          <a:p>
            <a:r>
              <a:rPr lang="en-US" sz="2400" dirty="0">
                <a:latin typeface="Californian FB" pitchFamily="18" charset="0"/>
              </a:rPr>
              <a:t> </a:t>
            </a:r>
            <a:r>
              <a:rPr lang="en-US" sz="2400" dirty="0" err="1">
                <a:latin typeface="Californian FB" pitchFamily="18" charset="0"/>
              </a:rPr>
              <a:t>getch</a:t>
            </a:r>
            <a:r>
              <a:rPr lang="en-US" sz="2400" dirty="0">
                <a:latin typeface="Californian FB" pitchFamily="18" charset="0"/>
              </a:rPr>
              <a:t>();</a:t>
            </a:r>
          </a:p>
          <a:p>
            <a:r>
              <a:rPr lang="en-US" sz="2400" dirty="0">
                <a:latin typeface="Californian FB" pitchFamily="18" charset="0"/>
              </a:rPr>
              <a:t>}</a:t>
            </a:r>
          </a:p>
        </p:txBody>
      </p:sp>
    </p:spTree>
    <p:extLst>
      <p:ext uri="{BB962C8B-B14F-4D97-AF65-F5344CB8AC3E}">
        <p14:creationId xmlns:p14="http://schemas.microsoft.com/office/powerpoint/2010/main" val="400821332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92715"/>
            <a:ext cx="2819400" cy="923330"/>
          </a:xfrm>
          <a:prstGeom prst="rect">
            <a:avLst/>
          </a:prstGeom>
          <a:noFill/>
        </p:spPr>
        <p:txBody>
          <a:bodyPr wrap="square" rtlCol="0">
            <a:spAutoFit/>
          </a:bodyPr>
          <a:lstStyle/>
          <a:p>
            <a:r>
              <a:rPr lang="en-US" sz="5400" dirty="0" smtClean="0">
                <a:solidFill>
                  <a:srgbClr val="B31166"/>
                </a:solidFill>
                <a:latin typeface="Cooper Black" pitchFamily="18" charset="0"/>
              </a:rPr>
              <a:t>FOR</a:t>
            </a:r>
            <a:r>
              <a:rPr lang="en-US" sz="5400" dirty="0" smtClean="0">
                <a:latin typeface="Cooper Black" pitchFamily="18" charset="0"/>
              </a:rPr>
              <a:t> </a:t>
            </a:r>
            <a:endParaRPr lang="en-US" sz="5400" dirty="0">
              <a:latin typeface="Cooper Black" pitchFamily="18" charset="0"/>
            </a:endParaRPr>
          </a:p>
        </p:txBody>
      </p:sp>
      <p:sp>
        <p:nvSpPr>
          <p:cNvPr id="3" name="TextBox 2"/>
          <p:cNvSpPr txBox="1"/>
          <p:nvPr/>
        </p:nvSpPr>
        <p:spPr>
          <a:xfrm>
            <a:off x="484632" y="1712976"/>
            <a:ext cx="2301240" cy="646331"/>
          </a:xfrm>
          <a:prstGeom prst="rect">
            <a:avLst/>
          </a:prstGeom>
          <a:noFill/>
        </p:spPr>
        <p:txBody>
          <a:bodyPr wrap="square" rtlCol="0">
            <a:spAutoFit/>
          </a:bodyPr>
          <a:lstStyle/>
          <a:p>
            <a:r>
              <a:rPr lang="en-US" sz="3600" dirty="0" smtClean="0">
                <a:latin typeface="Helvetica" pitchFamily="2" charset="0"/>
              </a:rPr>
              <a:t>SYNTAX :</a:t>
            </a:r>
            <a:endParaRPr lang="en-US" sz="3600" dirty="0">
              <a:latin typeface="Helvetica" pitchFamily="2" charset="0"/>
            </a:endParaRPr>
          </a:p>
        </p:txBody>
      </p:sp>
      <p:sp>
        <p:nvSpPr>
          <p:cNvPr id="4" name="TextBox 3"/>
          <p:cNvSpPr txBox="1"/>
          <p:nvPr/>
        </p:nvSpPr>
        <p:spPr>
          <a:xfrm>
            <a:off x="425196" y="2623572"/>
            <a:ext cx="3657600" cy="2677656"/>
          </a:xfrm>
          <a:prstGeom prst="rect">
            <a:avLst/>
          </a:prstGeom>
          <a:noFill/>
        </p:spPr>
        <p:txBody>
          <a:bodyPr wrap="square" rtlCol="0">
            <a:spAutoFit/>
          </a:bodyPr>
          <a:lstStyle/>
          <a:p>
            <a:r>
              <a:rPr lang="en-US" sz="2800" dirty="0" smtClean="0">
                <a:latin typeface="Californian FB" pitchFamily="18" charset="0"/>
              </a:rPr>
              <a:t>for(initialization; condition; increment/decrement)</a:t>
            </a:r>
          </a:p>
          <a:p>
            <a:r>
              <a:rPr lang="en-US" sz="2800" dirty="0" smtClean="0">
                <a:latin typeface="Californian FB" pitchFamily="18" charset="0"/>
              </a:rPr>
              <a:t>{</a:t>
            </a:r>
          </a:p>
          <a:p>
            <a:r>
              <a:rPr lang="en-US" sz="2800" dirty="0" smtClean="0">
                <a:latin typeface="Californian FB" pitchFamily="18" charset="0"/>
              </a:rPr>
              <a:t> statement;</a:t>
            </a:r>
            <a:endParaRPr lang="en-US" sz="2800" dirty="0">
              <a:latin typeface="Californian FB" pitchFamily="18" charset="0"/>
            </a:endParaRPr>
          </a:p>
          <a:p>
            <a:r>
              <a:rPr lang="en-US" sz="2800" dirty="0" smtClean="0">
                <a:latin typeface="Californian FB" pitchFamily="18" charset="0"/>
              </a:rPr>
              <a:t>}</a:t>
            </a:r>
            <a:endParaRPr lang="en-US" sz="2800" dirty="0">
              <a:latin typeface="Californian FB" pitchFamily="18" charset="0"/>
            </a:endParaRPr>
          </a:p>
        </p:txBody>
      </p:sp>
      <p:sp>
        <p:nvSpPr>
          <p:cNvPr id="5" name="Flowchart: Process 4"/>
          <p:cNvSpPr/>
          <p:nvPr/>
        </p:nvSpPr>
        <p:spPr>
          <a:xfrm>
            <a:off x="5029200" y="908090"/>
            <a:ext cx="1981200" cy="61591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INITIALIZE</a:t>
            </a:r>
            <a:endParaRPr lang="en-US" dirty="0">
              <a:solidFill>
                <a:schemeClr val="tx1"/>
              </a:solidFill>
            </a:endParaRPr>
          </a:p>
        </p:txBody>
      </p:sp>
      <p:sp>
        <p:nvSpPr>
          <p:cNvPr id="6" name="Flowchart: Decision 5"/>
          <p:cNvSpPr/>
          <p:nvPr/>
        </p:nvSpPr>
        <p:spPr>
          <a:xfrm>
            <a:off x="4728972" y="1920240"/>
            <a:ext cx="2590800" cy="914400"/>
          </a:xfrm>
          <a:prstGeom prst="flowChartDecision">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Flowchart: Process 6"/>
          <p:cNvSpPr/>
          <p:nvPr/>
        </p:nvSpPr>
        <p:spPr>
          <a:xfrm>
            <a:off x="5143500" y="3354526"/>
            <a:ext cx="1752600" cy="607874"/>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BODY</a:t>
            </a:r>
            <a:endParaRPr lang="en-US" dirty="0">
              <a:solidFill>
                <a:schemeClr val="tx1"/>
              </a:solidFill>
            </a:endParaRPr>
          </a:p>
        </p:txBody>
      </p:sp>
      <p:sp>
        <p:nvSpPr>
          <p:cNvPr id="8" name="Flowchart: Process 7"/>
          <p:cNvSpPr/>
          <p:nvPr/>
        </p:nvSpPr>
        <p:spPr>
          <a:xfrm>
            <a:off x="5129645" y="4630189"/>
            <a:ext cx="1828800" cy="6096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INCREMENT / DECREMENT</a:t>
            </a:r>
            <a:endParaRPr lang="en-US" dirty="0">
              <a:solidFill>
                <a:schemeClr val="tx1"/>
              </a:solidFill>
            </a:endParaRPr>
          </a:p>
        </p:txBody>
      </p:sp>
      <p:cxnSp>
        <p:nvCxnSpPr>
          <p:cNvPr id="10" name="Straight Connector 9"/>
          <p:cNvCxnSpPr/>
          <p:nvPr/>
        </p:nvCxnSpPr>
        <p:spPr>
          <a:xfrm>
            <a:off x="7010400" y="4934989"/>
            <a:ext cx="1010273" cy="0"/>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8001000" y="2377440"/>
            <a:ext cx="0" cy="2499360"/>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endCxn id="6" idx="3"/>
          </p:cNvCxnSpPr>
          <p:nvPr/>
        </p:nvCxnSpPr>
        <p:spPr>
          <a:xfrm flipH="1">
            <a:off x="7319772" y="2377440"/>
            <a:ext cx="6858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5" idx="2"/>
            <a:endCxn id="6" idx="0"/>
          </p:cNvCxnSpPr>
          <p:nvPr/>
        </p:nvCxnSpPr>
        <p:spPr>
          <a:xfrm>
            <a:off x="6019800" y="1524000"/>
            <a:ext cx="4572" cy="39624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endCxn id="7" idx="0"/>
          </p:cNvCxnSpPr>
          <p:nvPr/>
        </p:nvCxnSpPr>
        <p:spPr>
          <a:xfrm flipH="1">
            <a:off x="6019800" y="2868106"/>
            <a:ext cx="4572" cy="48642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8" idx="0"/>
          </p:cNvCxnSpPr>
          <p:nvPr/>
        </p:nvCxnSpPr>
        <p:spPr>
          <a:xfrm>
            <a:off x="6044045" y="3962400"/>
            <a:ext cx="0" cy="667789"/>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6" idx="1"/>
          </p:cNvCxnSpPr>
          <p:nvPr/>
        </p:nvCxnSpPr>
        <p:spPr>
          <a:xfrm flipH="1">
            <a:off x="4119372" y="2377440"/>
            <a:ext cx="609600" cy="0"/>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4114800" y="2377440"/>
            <a:ext cx="0" cy="265176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057900" y="2890273"/>
            <a:ext cx="838200" cy="338554"/>
          </a:xfrm>
          <a:prstGeom prst="rect">
            <a:avLst/>
          </a:prstGeom>
          <a:noFill/>
        </p:spPr>
        <p:txBody>
          <a:bodyPr wrap="square" rtlCol="0">
            <a:spAutoFit/>
          </a:bodyPr>
          <a:lstStyle/>
          <a:p>
            <a:r>
              <a:rPr lang="en-US" sz="1600" dirty="0" smtClean="0"/>
              <a:t>Yes</a:t>
            </a:r>
            <a:endParaRPr lang="en-US" dirty="0"/>
          </a:p>
        </p:txBody>
      </p:sp>
      <p:sp>
        <p:nvSpPr>
          <p:cNvPr id="11" name="TextBox 10"/>
          <p:cNvSpPr txBox="1"/>
          <p:nvPr/>
        </p:nvSpPr>
        <p:spPr>
          <a:xfrm>
            <a:off x="4082796" y="1920240"/>
            <a:ext cx="646176" cy="369332"/>
          </a:xfrm>
          <a:prstGeom prst="rect">
            <a:avLst/>
          </a:prstGeom>
          <a:noFill/>
        </p:spPr>
        <p:txBody>
          <a:bodyPr wrap="square" rtlCol="0">
            <a:spAutoFit/>
          </a:bodyPr>
          <a:lstStyle/>
          <a:p>
            <a:r>
              <a:rPr lang="en-US" dirty="0" smtClean="0"/>
              <a:t>NO</a:t>
            </a:r>
            <a:endParaRPr lang="en-US" dirty="0"/>
          </a:p>
        </p:txBody>
      </p:sp>
      <p:sp>
        <p:nvSpPr>
          <p:cNvPr id="23" name="TextBox 22"/>
          <p:cNvSpPr txBox="1"/>
          <p:nvPr/>
        </p:nvSpPr>
        <p:spPr>
          <a:xfrm>
            <a:off x="5173980" y="2221775"/>
            <a:ext cx="1798320" cy="646331"/>
          </a:xfrm>
          <a:prstGeom prst="rect">
            <a:avLst/>
          </a:prstGeom>
          <a:noFill/>
        </p:spPr>
        <p:txBody>
          <a:bodyPr wrap="square" rtlCol="0">
            <a:spAutoFit/>
          </a:bodyPr>
          <a:lstStyle/>
          <a:p>
            <a:r>
              <a:rPr lang="en-US" dirty="0">
                <a:latin typeface="High Tower Text" pitchFamily="18" charset="0"/>
              </a:rPr>
              <a:t>CONDITION</a:t>
            </a:r>
          </a:p>
          <a:p>
            <a:endParaRPr lang="en-IN" dirty="0"/>
          </a:p>
        </p:txBody>
      </p:sp>
      <p:cxnSp>
        <p:nvCxnSpPr>
          <p:cNvPr id="25" name="Straight Arrow Connector 24"/>
          <p:cNvCxnSpPr/>
          <p:nvPr/>
        </p:nvCxnSpPr>
        <p:spPr>
          <a:xfrm flipH="1">
            <a:off x="6019800" y="5301228"/>
            <a:ext cx="4572" cy="519886"/>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635853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1074241"/>
            <a:ext cx="5638800" cy="5693866"/>
          </a:xfrm>
          <a:prstGeom prst="rect">
            <a:avLst/>
          </a:prstGeom>
          <a:noFill/>
        </p:spPr>
        <p:txBody>
          <a:bodyPr wrap="square" rtlCol="0">
            <a:spAutoFit/>
          </a:bodyPr>
          <a:lstStyle/>
          <a:p>
            <a:r>
              <a:rPr lang="en-US" sz="2800" dirty="0">
                <a:latin typeface="Californian FB" pitchFamily="18" charset="0"/>
              </a:rPr>
              <a:t>//illustration of </a:t>
            </a:r>
            <a:r>
              <a:rPr lang="en-US" sz="2800" dirty="0" smtClean="0">
                <a:latin typeface="Californian FB" pitchFamily="18" charset="0"/>
              </a:rPr>
              <a:t>for(array) </a:t>
            </a:r>
            <a:r>
              <a:rPr lang="en-US" sz="2800" dirty="0">
                <a:latin typeface="Californian FB" pitchFamily="18" charset="0"/>
              </a:rPr>
              <a:t>loop</a:t>
            </a:r>
          </a:p>
          <a:p>
            <a:r>
              <a:rPr lang="en-US" sz="2800" dirty="0">
                <a:latin typeface="Californian FB" pitchFamily="18" charset="0"/>
              </a:rPr>
              <a:t>#include&lt;</a:t>
            </a:r>
            <a:r>
              <a:rPr lang="en-US" sz="2800" dirty="0" err="1">
                <a:latin typeface="Californian FB" pitchFamily="18" charset="0"/>
              </a:rPr>
              <a:t>conio.h</a:t>
            </a:r>
            <a:r>
              <a:rPr lang="en-US" sz="2800" dirty="0">
                <a:latin typeface="Californian FB" pitchFamily="18" charset="0"/>
              </a:rPr>
              <a:t>&gt;</a:t>
            </a:r>
          </a:p>
          <a:p>
            <a:r>
              <a:rPr lang="en-US" sz="2800" dirty="0">
                <a:latin typeface="Californian FB" pitchFamily="18" charset="0"/>
              </a:rPr>
              <a:t>#include&lt;</a:t>
            </a:r>
            <a:r>
              <a:rPr lang="en-US" sz="2800" dirty="0" err="1">
                <a:latin typeface="Californian FB" pitchFamily="18" charset="0"/>
              </a:rPr>
              <a:t>iostream.h</a:t>
            </a:r>
            <a:r>
              <a:rPr lang="en-US" sz="2800" dirty="0">
                <a:latin typeface="Californian FB" pitchFamily="18" charset="0"/>
              </a:rPr>
              <a:t>&gt;</a:t>
            </a:r>
          </a:p>
          <a:p>
            <a:r>
              <a:rPr lang="en-US" sz="2800" dirty="0">
                <a:latin typeface="Californian FB" pitchFamily="18" charset="0"/>
              </a:rPr>
              <a:t>void main()</a:t>
            </a:r>
          </a:p>
          <a:p>
            <a:r>
              <a:rPr lang="en-US" sz="2800" dirty="0">
                <a:latin typeface="Californian FB" pitchFamily="18" charset="0"/>
              </a:rPr>
              <a:t>{</a:t>
            </a:r>
          </a:p>
          <a:p>
            <a:r>
              <a:rPr lang="en-US" sz="2800" dirty="0">
                <a:latin typeface="Californian FB" pitchFamily="18" charset="0"/>
              </a:rPr>
              <a:t> </a:t>
            </a:r>
            <a:r>
              <a:rPr lang="en-US" sz="2800" dirty="0" smtClean="0">
                <a:latin typeface="Californian FB" pitchFamily="18" charset="0"/>
              </a:rPr>
              <a:t>  </a:t>
            </a:r>
            <a:r>
              <a:rPr lang="en-US" sz="2800" dirty="0" err="1" smtClean="0">
                <a:latin typeface="Californian FB" pitchFamily="18" charset="0"/>
              </a:rPr>
              <a:t>clrscr</a:t>
            </a:r>
            <a:r>
              <a:rPr lang="en-US" sz="2800" dirty="0" smtClean="0">
                <a:latin typeface="Californian FB" pitchFamily="18" charset="0"/>
              </a:rPr>
              <a:t>();</a:t>
            </a:r>
          </a:p>
          <a:p>
            <a:r>
              <a:rPr lang="en-US" sz="2800" dirty="0">
                <a:latin typeface="Californian FB" pitchFamily="18" charset="0"/>
              </a:rPr>
              <a:t> </a:t>
            </a:r>
            <a:r>
              <a:rPr lang="en-US" sz="2800" dirty="0" smtClean="0">
                <a:latin typeface="Californian FB" pitchFamily="18" charset="0"/>
              </a:rPr>
              <a:t>  </a:t>
            </a:r>
            <a:r>
              <a:rPr lang="en-US" sz="2800" dirty="0" err="1" smtClean="0">
                <a:latin typeface="Californian FB" pitchFamily="18" charset="0"/>
              </a:rPr>
              <a:t>int</a:t>
            </a:r>
            <a:r>
              <a:rPr lang="en-US" sz="2800" dirty="0" smtClean="0">
                <a:latin typeface="Californian FB" pitchFamily="18" charset="0"/>
              </a:rPr>
              <a:t> a[5]={1,3,7,8,9};</a:t>
            </a:r>
            <a:endParaRPr lang="en-US" sz="2800" dirty="0">
              <a:latin typeface="Californian FB" pitchFamily="18" charset="0"/>
            </a:endParaRPr>
          </a:p>
          <a:p>
            <a:r>
              <a:rPr lang="en-US" sz="2800" dirty="0">
                <a:latin typeface="Californian FB" pitchFamily="18" charset="0"/>
              </a:rPr>
              <a:t> </a:t>
            </a:r>
            <a:r>
              <a:rPr lang="en-US" sz="2800" dirty="0" smtClean="0">
                <a:latin typeface="Californian FB" pitchFamily="18" charset="0"/>
              </a:rPr>
              <a:t>  for(</a:t>
            </a:r>
            <a:r>
              <a:rPr lang="en-US" sz="2800" dirty="0" err="1" smtClean="0">
                <a:latin typeface="Californian FB" pitchFamily="18" charset="0"/>
              </a:rPr>
              <a:t>int</a:t>
            </a:r>
            <a:r>
              <a:rPr lang="en-US" sz="2800" dirty="0" smtClean="0">
                <a:latin typeface="Californian FB" pitchFamily="18" charset="0"/>
              </a:rPr>
              <a:t> </a:t>
            </a:r>
            <a:r>
              <a:rPr lang="en-US" sz="2800" dirty="0">
                <a:latin typeface="Californian FB" pitchFamily="18" charset="0"/>
              </a:rPr>
              <a:t>i=1;i&lt;=5;i++)</a:t>
            </a:r>
          </a:p>
          <a:p>
            <a:r>
              <a:rPr lang="en-US" sz="2800" dirty="0" smtClean="0">
                <a:latin typeface="Californian FB" pitchFamily="18" charset="0"/>
              </a:rPr>
              <a:t>  </a:t>
            </a:r>
            <a:r>
              <a:rPr lang="en-US" sz="2800" dirty="0">
                <a:latin typeface="Californian FB" pitchFamily="18" charset="0"/>
              </a:rPr>
              <a:t>{</a:t>
            </a:r>
          </a:p>
          <a:p>
            <a:r>
              <a:rPr lang="en-US" sz="2800" dirty="0">
                <a:latin typeface="Californian FB" pitchFamily="18" charset="0"/>
              </a:rPr>
              <a:t> </a:t>
            </a:r>
            <a:r>
              <a:rPr lang="en-US" sz="2800" dirty="0" smtClean="0">
                <a:latin typeface="Californian FB" pitchFamily="18" charset="0"/>
              </a:rPr>
              <a:t>   </a:t>
            </a:r>
            <a:r>
              <a:rPr lang="en-US" sz="2800" dirty="0" err="1" smtClean="0">
                <a:latin typeface="Californian FB" pitchFamily="18" charset="0"/>
              </a:rPr>
              <a:t>cout</a:t>
            </a:r>
            <a:r>
              <a:rPr lang="en-US" sz="2800" dirty="0">
                <a:latin typeface="Californian FB" pitchFamily="18" charset="0"/>
              </a:rPr>
              <a:t>&lt;&lt;"The value of </a:t>
            </a:r>
            <a:r>
              <a:rPr lang="en-US" sz="2800" dirty="0" smtClean="0">
                <a:latin typeface="Californian FB" pitchFamily="18" charset="0"/>
              </a:rPr>
              <a:t>a[i]:"&lt;&lt;a[i]&lt;&lt;</a:t>
            </a:r>
            <a:r>
              <a:rPr lang="en-US" sz="2800" dirty="0">
                <a:latin typeface="Californian FB" pitchFamily="18" charset="0"/>
              </a:rPr>
              <a:t>endl;</a:t>
            </a:r>
          </a:p>
          <a:p>
            <a:r>
              <a:rPr lang="en-US" sz="2800" dirty="0" smtClean="0">
                <a:latin typeface="Californian FB" pitchFamily="18" charset="0"/>
              </a:rPr>
              <a:t>}</a:t>
            </a:r>
            <a:endParaRPr lang="en-US" sz="2800" dirty="0">
              <a:latin typeface="Californian FB" pitchFamily="18" charset="0"/>
            </a:endParaRPr>
          </a:p>
          <a:p>
            <a:r>
              <a:rPr lang="en-US" sz="2800" dirty="0">
                <a:latin typeface="Californian FB" pitchFamily="18" charset="0"/>
              </a:rPr>
              <a:t> </a:t>
            </a:r>
            <a:r>
              <a:rPr lang="en-US" sz="2800" dirty="0" smtClean="0">
                <a:latin typeface="Californian FB" pitchFamily="18" charset="0"/>
              </a:rPr>
              <a:t>  </a:t>
            </a:r>
            <a:r>
              <a:rPr lang="en-US" sz="2800" dirty="0" err="1" smtClean="0">
                <a:latin typeface="Californian FB" pitchFamily="18" charset="0"/>
              </a:rPr>
              <a:t>getch</a:t>
            </a:r>
            <a:r>
              <a:rPr lang="en-US" sz="2800" dirty="0">
                <a:latin typeface="Californian FB" pitchFamily="18" charset="0"/>
              </a:rPr>
              <a:t>();</a:t>
            </a:r>
          </a:p>
          <a:p>
            <a:r>
              <a:rPr lang="en-US" sz="2800" dirty="0" smtClean="0">
                <a:latin typeface="Californian FB" pitchFamily="18" charset="0"/>
              </a:rPr>
              <a:t>}  </a:t>
            </a:r>
            <a:endParaRPr lang="en-US" sz="2800" dirty="0">
              <a:latin typeface="Californian FB" pitchFamily="18" charset="0"/>
            </a:endParaRPr>
          </a:p>
        </p:txBody>
      </p:sp>
      <p:sp>
        <p:nvSpPr>
          <p:cNvPr id="3" name="TextBox 2"/>
          <p:cNvSpPr txBox="1"/>
          <p:nvPr/>
        </p:nvSpPr>
        <p:spPr>
          <a:xfrm>
            <a:off x="381000" y="304800"/>
            <a:ext cx="3962400" cy="769441"/>
          </a:xfrm>
          <a:prstGeom prst="rect">
            <a:avLst/>
          </a:prstGeom>
          <a:noFill/>
        </p:spPr>
        <p:txBody>
          <a:bodyPr wrap="square" rtlCol="0">
            <a:spAutoFit/>
          </a:bodyPr>
          <a:lstStyle/>
          <a:p>
            <a:r>
              <a:rPr lang="en-US" sz="4400" dirty="0" smtClean="0">
                <a:latin typeface="Cooper Black" pitchFamily="18" charset="0"/>
              </a:rPr>
              <a:t>PROGRAM:</a:t>
            </a:r>
            <a:endParaRPr lang="en-US" sz="4400" dirty="0">
              <a:latin typeface="Cooper Black" pitchFamily="18" charset="0"/>
            </a:endParaRPr>
          </a:p>
        </p:txBody>
      </p:sp>
    </p:spTree>
    <p:extLst>
      <p:ext uri="{BB962C8B-B14F-4D97-AF65-F5344CB8AC3E}">
        <p14:creationId xmlns:p14="http://schemas.microsoft.com/office/powerpoint/2010/main" val="22138574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253198"/>
            <a:ext cx="3429000" cy="923330"/>
          </a:xfrm>
          <a:prstGeom prst="rect">
            <a:avLst/>
          </a:prstGeom>
          <a:noFill/>
        </p:spPr>
        <p:txBody>
          <a:bodyPr wrap="square" rtlCol="0">
            <a:spAutoFit/>
          </a:bodyPr>
          <a:lstStyle/>
          <a:p>
            <a:r>
              <a:rPr lang="en-US" sz="5400" b="1" dirty="0" smtClean="0">
                <a:solidFill>
                  <a:srgbClr val="B31166"/>
                </a:solidFill>
                <a:latin typeface="Cooper Black" pitchFamily="18" charset="0"/>
              </a:rPr>
              <a:t>SWITCH</a:t>
            </a:r>
            <a:endParaRPr lang="en-US" sz="5400" b="1" dirty="0">
              <a:solidFill>
                <a:srgbClr val="B31166"/>
              </a:solidFill>
              <a:latin typeface="Cooper Black" pitchFamily="18" charset="0"/>
            </a:endParaRPr>
          </a:p>
        </p:txBody>
      </p:sp>
      <p:sp>
        <p:nvSpPr>
          <p:cNvPr id="3" name="TextBox 2"/>
          <p:cNvSpPr txBox="1"/>
          <p:nvPr/>
        </p:nvSpPr>
        <p:spPr>
          <a:xfrm>
            <a:off x="320040" y="1355086"/>
            <a:ext cx="2575560" cy="707886"/>
          </a:xfrm>
          <a:prstGeom prst="rect">
            <a:avLst/>
          </a:prstGeom>
          <a:noFill/>
        </p:spPr>
        <p:txBody>
          <a:bodyPr wrap="square" rtlCol="0">
            <a:spAutoFit/>
          </a:bodyPr>
          <a:lstStyle/>
          <a:p>
            <a:r>
              <a:rPr lang="en-US" sz="4000" dirty="0" smtClean="0">
                <a:latin typeface="Helvetica" pitchFamily="2" charset="0"/>
              </a:rPr>
              <a:t>SYNTAX</a:t>
            </a:r>
            <a:r>
              <a:rPr lang="en-US" sz="4000" dirty="0" smtClean="0"/>
              <a:t>:</a:t>
            </a:r>
            <a:endParaRPr lang="en-US" sz="4000" dirty="0"/>
          </a:p>
        </p:txBody>
      </p:sp>
      <p:sp>
        <p:nvSpPr>
          <p:cNvPr id="4" name="TextBox 3"/>
          <p:cNvSpPr txBox="1"/>
          <p:nvPr/>
        </p:nvSpPr>
        <p:spPr>
          <a:xfrm>
            <a:off x="304800" y="2015448"/>
            <a:ext cx="2590800" cy="4524315"/>
          </a:xfrm>
          <a:prstGeom prst="rect">
            <a:avLst/>
          </a:prstGeom>
          <a:noFill/>
        </p:spPr>
        <p:txBody>
          <a:bodyPr wrap="square" rtlCol="0">
            <a:spAutoFit/>
          </a:bodyPr>
          <a:lstStyle/>
          <a:p>
            <a:r>
              <a:rPr lang="en-US" sz="2400" dirty="0" smtClean="0">
                <a:latin typeface="Californian FB" pitchFamily="18" charset="0"/>
              </a:rPr>
              <a:t>switch (condition)</a:t>
            </a:r>
          </a:p>
          <a:p>
            <a:r>
              <a:rPr lang="en-US" sz="2400" dirty="0" smtClean="0">
                <a:latin typeface="Californian FB" pitchFamily="18" charset="0"/>
              </a:rPr>
              <a:t>{</a:t>
            </a:r>
          </a:p>
          <a:p>
            <a:r>
              <a:rPr lang="en-US" sz="2400" dirty="0">
                <a:latin typeface="Californian FB" pitchFamily="18" charset="0"/>
              </a:rPr>
              <a:t> </a:t>
            </a:r>
            <a:r>
              <a:rPr lang="en-US" sz="2400" dirty="0" smtClean="0">
                <a:latin typeface="Californian FB" pitchFamily="18" charset="0"/>
              </a:rPr>
              <a:t>case 1:</a:t>
            </a:r>
          </a:p>
          <a:p>
            <a:r>
              <a:rPr lang="en-US" sz="2400" dirty="0">
                <a:latin typeface="Californian FB" pitchFamily="18" charset="0"/>
              </a:rPr>
              <a:t> </a:t>
            </a:r>
            <a:r>
              <a:rPr lang="en-US" sz="2400" dirty="0" smtClean="0">
                <a:latin typeface="Californian FB" pitchFamily="18" charset="0"/>
              </a:rPr>
              <a:t>      statement 1;</a:t>
            </a:r>
          </a:p>
          <a:p>
            <a:r>
              <a:rPr lang="en-US" sz="2400" dirty="0" smtClean="0">
                <a:latin typeface="Californian FB" pitchFamily="18" charset="0"/>
              </a:rPr>
              <a:t>       break;</a:t>
            </a:r>
          </a:p>
          <a:p>
            <a:r>
              <a:rPr lang="en-US" sz="2400" dirty="0">
                <a:latin typeface="Californian FB" pitchFamily="18" charset="0"/>
              </a:rPr>
              <a:t> </a:t>
            </a:r>
            <a:r>
              <a:rPr lang="en-US" sz="2400" dirty="0" smtClean="0">
                <a:latin typeface="Californian FB" pitchFamily="18" charset="0"/>
              </a:rPr>
              <a:t>case 2:</a:t>
            </a:r>
          </a:p>
          <a:p>
            <a:r>
              <a:rPr lang="en-US" sz="2400" dirty="0">
                <a:latin typeface="Californian FB" pitchFamily="18" charset="0"/>
              </a:rPr>
              <a:t> </a:t>
            </a:r>
            <a:r>
              <a:rPr lang="en-US" sz="2400" dirty="0" smtClean="0">
                <a:latin typeface="Californian FB" pitchFamily="18" charset="0"/>
              </a:rPr>
              <a:t>       statement 2;</a:t>
            </a:r>
          </a:p>
          <a:p>
            <a:r>
              <a:rPr lang="en-US" sz="2400" dirty="0">
                <a:latin typeface="Californian FB" pitchFamily="18" charset="0"/>
              </a:rPr>
              <a:t> </a:t>
            </a:r>
            <a:r>
              <a:rPr lang="en-US" sz="2400" dirty="0" smtClean="0">
                <a:latin typeface="Californian FB" pitchFamily="18" charset="0"/>
              </a:rPr>
              <a:t>       break;</a:t>
            </a:r>
          </a:p>
          <a:p>
            <a:r>
              <a:rPr lang="en-US" sz="2400" dirty="0" smtClean="0">
                <a:latin typeface="Californian FB" pitchFamily="18" charset="0"/>
              </a:rPr>
              <a:t>        ……..</a:t>
            </a:r>
          </a:p>
          <a:p>
            <a:r>
              <a:rPr lang="en-US" sz="2400" dirty="0">
                <a:latin typeface="Californian FB" pitchFamily="18" charset="0"/>
              </a:rPr>
              <a:t> </a:t>
            </a:r>
            <a:r>
              <a:rPr lang="en-US" sz="2400" dirty="0" smtClean="0">
                <a:latin typeface="Californian FB" pitchFamily="18" charset="0"/>
              </a:rPr>
              <a:t>default:</a:t>
            </a:r>
          </a:p>
          <a:p>
            <a:r>
              <a:rPr lang="en-US" sz="2400" dirty="0">
                <a:latin typeface="Californian FB" pitchFamily="18" charset="0"/>
              </a:rPr>
              <a:t> </a:t>
            </a:r>
            <a:r>
              <a:rPr lang="en-US" sz="2400" dirty="0" smtClean="0">
                <a:latin typeface="Californian FB" pitchFamily="18" charset="0"/>
              </a:rPr>
              <a:t>       default block;</a:t>
            </a:r>
          </a:p>
          <a:p>
            <a:r>
              <a:rPr lang="en-US" sz="2400" dirty="0" smtClean="0">
                <a:latin typeface="Californian FB" pitchFamily="18" charset="0"/>
              </a:rPr>
              <a:t>}</a:t>
            </a:r>
            <a:endParaRPr lang="en-US" sz="2400" dirty="0">
              <a:latin typeface="Californian FB" pitchFamily="18" charset="0"/>
            </a:endParaRPr>
          </a:p>
        </p:txBody>
      </p:sp>
      <p:sp>
        <p:nvSpPr>
          <p:cNvPr id="5" name="Flowchart: Decision 4"/>
          <p:cNvSpPr/>
          <p:nvPr/>
        </p:nvSpPr>
        <p:spPr>
          <a:xfrm>
            <a:off x="3429000" y="1398032"/>
            <a:ext cx="1828800" cy="685800"/>
          </a:xfrm>
          <a:prstGeom prst="flowChartDecision">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Case 1</a:t>
            </a:r>
            <a:endParaRPr lang="en-US" dirty="0">
              <a:solidFill>
                <a:schemeClr val="tx1"/>
              </a:solidFill>
            </a:endParaRPr>
          </a:p>
        </p:txBody>
      </p:sp>
      <p:sp>
        <p:nvSpPr>
          <p:cNvPr id="6" name="Flowchart: Decision 5"/>
          <p:cNvSpPr/>
          <p:nvPr/>
        </p:nvSpPr>
        <p:spPr>
          <a:xfrm>
            <a:off x="3429000" y="2514600"/>
            <a:ext cx="1828800" cy="685800"/>
          </a:xfrm>
          <a:prstGeom prst="flowChartDecision">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Case 2</a:t>
            </a:r>
            <a:endParaRPr lang="en-US" dirty="0">
              <a:solidFill>
                <a:schemeClr val="tx1"/>
              </a:solidFill>
            </a:endParaRPr>
          </a:p>
        </p:txBody>
      </p:sp>
      <p:sp>
        <p:nvSpPr>
          <p:cNvPr id="7" name="Flowchart: Decision 6"/>
          <p:cNvSpPr/>
          <p:nvPr/>
        </p:nvSpPr>
        <p:spPr>
          <a:xfrm>
            <a:off x="3432048" y="3886200"/>
            <a:ext cx="1828800" cy="762000"/>
          </a:xfrm>
          <a:prstGeom prst="flowChartDecision">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Case n</a:t>
            </a:r>
            <a:endParaRPr lang="en-US" dirty="0">
              <a:solidFill>
                <a:schemeClr val="tx1"/>
              </a:solidFill>
            </a:endParaRPr>
          </a:p>
        </p:txBody>
      </p:sp>
      <p:sp>
        <p:nvSpPr>
          <p:cNvPr id="8" name="Flowchart: Process 7"/>
          <p:cNvSpPr/>
          <p:nvPr/>
        </p:nvSpPr>
        <p:spPr>
          <a:xfrm>
            <a:off x="5715000" y="1528465"/>
            <a:ext cx="1600200" cy="424934"/>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Case 1 action</a:t>
            </a:r>
            <a:endParaRPr lang="en-US" dirty="0">
              <a:solidFill>
                <a:schemeClr val="tx1"/>
              </a:solidFill>
            </a:endParaRPr>
          </a:p>
        </p:txBody>
      </p:sp>
      <p:sp>
        <p:nvSpPr>
          <p:cNvPr id="9" name="Flowchart: Process 8"/>
          <p:cNvSpPr/>
          <p:nvPr/>
        </p:nvSpPr>
        <p:spPr>
          <a:xfrm>
            <a:off x="5715000" y="2628900"/>
            <a:ext cx="1600200" cy="4572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Case 2 </a:t>
            </a:r>
            <a:r>
              <a:rPr lang="en-US" dirty="0">
                <a:solidFill>
                  <a:schemeClr val="tx1"/>
                </a:solidFill>
              </a:rPr>
              <a:t>a</a:t>
            </a:r>
            <a:r>
              <a:rPr lang="en-US" dirty="0" smtClean="0">
                <a:solidFill>
                  <a:schemeClr val="tx1"/>
                </a:solidFill>
              </a:rPr>
              <a:t>ction </a:t>
            </a:r>
            <a:endParaRPr lang="en-US" dirty="0">
              <a:solidFill>
                <a:schemeClr val="tx1"/>
              </a:solidFill>
            </a:endParaRPr>
          </a:p>
        </p:txBody>
      </p:sp>
      <p:sp>
        <p:nvSpPr>
          <p:cNvPr id="10" name="Flowchart: Process 9"/>
          <p:cNvSpPr/>
          <p:nvPr/>
        </p:nvSpPr>
        <p:spPr>
          <a:xfrm>
            <a:off x="5715000" y="4076700"/>
            <a:ext cx="1676400" cy="3810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Case </a:t>
            </a:r>
            <a:r>
              <a:rPr lang="en-US" dirty="0">
                <a:solidFill>
                  <a:schemeClr val="tx1"/>
                </a:solidFill>
              </a:rPr>
              <a:t>n</a:t>
            </a:r>
            <a:r>
              <a:rPr lang="en-US" dirty="0" smtClean="0">
                <a:solidFill>
                  <a:schemeClr val="tx1"/>
                </a:solidFill>
              </a:rPr>
              <a:t> action</a:t>
            </a:r>
            <a:endParaRPr lang="en-US" dirty="0">
              <a:solidFill>
                <a:schemeClr val="tx1"/>
              </a:solidFill>
            </a:endParaRPr>
          </a:p>
        </p:txBody>
      </p:sp>
      <p:sp>
        <p:nvSpPr>
          <p:cNvPr id="11" name="Flowchart: Process 10"/>
          <p:cNvSpPr/>
          <p:nvPr/>
        </p:nvSpPr>
        <p:spPr>
          <a:xfrm>
            <a:off x="7772400" y="1528465"/>
            <a:ext cx="914400" cy="424934"/>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break</a:t>
            </a:r>
            <a:endParaRPr lang="en-US" dirty="0">
              <a:solidFill>
                <a:schemeClr val="tx1"/>
              </a:solidFill>
            </a:endParaRPr>
          </a:p>
        </p:txBody>
      </p:sp>
      <p:sp>
        <p:nvSpPr>
          <p:cNvPr id="12" name="Flowchart: Process 11"/>
          <p:cNvSpPr/>
          <p:nvPr/>
        </p:nvSpPr>
        <p:spPr>
          <a:xfrm>
            <a:off x="7772400" y="2628900"/>
            <a:ext cx="914400" cy="4572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break</a:t>
            </a:r>
            <a:endParaRPr lang="en-US" dirty="0">
              <a:solidFill>
                <a:schemeClr val="tx1"/>
              </a:solidFill>
            </a:endParaRPr>
          </a:p>
        </p:txBody>
      </p:sp>
      <p:sp>
        <p:nvSpPr>
          <p:cNvPr id="13" name="Flowchart: Process 12"/>
          <p:cNvSpPr/>
          <p:nvPr/>
        </p:nvSpPr>
        <p:spPr>
          <a:xfrm>
            <a:off x="7772400" y="4081272"/>
            <a:ext cx="914400" cy="3810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break</a:t>
            </a:r>
            <a:endParaRPr lang="en-US" dirty="0">
              <a:solidFill>
                <a:schemeClr val="tx1"/>
              </a:solidFill>
            </a:endParaRPr>
          </a:p>
        </p:txBody>
      </p:sp>
      <p:sp>
        <p:nvSpPr>
          <p:cNvPr id="14" name="Flowchart: Process 13"/>
          <p:cNvSpPr/>
          <p:nvPr/>
        </p:nvSpPr>
        <p:spPr>
          <a:xfrm>
            <a:off x="3429000" y="5099304"/>
            <a:ext cx="1828800" cy="457200"/>
          </a:xfrm>
          <a:prstGeom prst="flowChartProcess">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Default actions</a:t>
            </a:r>
            <a:endParaRPr lang="en-US" dirty="0">
              <a:solidFill>
                <a:schemeClr val="tx1"/>
              </a:solidFill>
            </a:endParaRPr>
          </a:p>
        </p:txBody>
      </p:sp>
      <p:cxnSp>
        <p:nvCxnSpPr>
          <p:cNvPr id="16" name="Straight Arrow Connector 15"/>
          <p:cNvCxnSpPr/>
          <p:nvPr/>
        </p:nvCxnSpPr>
        <p:spPr>
          <a:xfrm>
            <a:off x="4346448" y="914400"/>
            <a:ext cx="0" cy="45720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5" idx="2"/>
            <a:endCxn id="6" idx="0"/>
          </p:cNvCxnSpPr>
          <p:nvPr/>
        </p:nvCxnSpPr>
        <p:spPr>
          <a:xfrm>
            <a:off x="4343400" y="2083832"/>
            <a:ext cx="0" cy="430768"/>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2" name="Straight Connector 21"/>
          <p:cNvCxnSpPr>
            <a:endCxn id="7" idx="0"/>
          </p:cNvCxnSpPr>
          <p:nvPr/>
        </p:nvCxnSpPr>
        <p:spPr>
          <a:xfrm>
            <a:off x="4343400" y="3276600"/>
            <a:ext cx="3048" cy="609600"/>
          </a:xfrm>
          <a:prstGeom prst="line">
            <a:avLst/>
          </a:prstGeom>
          <a:ln>
            <a:solidFill>
              <a:schemeClr val="tx1"/>
            </a:solidFill>
            <a:prstDash val="dash"/>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7" idx="2"/>
          </p:cNvCxnSpPr>
          <p:nvPr/>
        </p:nvCxnSpPr>
        <p:spPr>
          <a:xfrm>
            <a:off x="4346448" y="4648200"/>
            <a:ext cx="0" cy="393192"/>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4343400" y="5556504"/>
            <a:ext cx="0" cy="387096"/>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5" idx="3"/>
            <a:endCxn id="8" idx="1"/>
          </p:cNvCxnSpPr>
          <p:nvPr/>
        </p:nvCxnSpPr>
        <p:spPr>
          <a:xfrm>
            <a:off x="5257800" y="1740932"/>
            <a:ext cx="4572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8" idx="3"/>
            <a:endCxn id="11" idx="1"/>
          </p:cNvCxnSpPr>
          <p:nvPr/>
        </p:nvCxnSpPr>
        <p:spPr>
          <a:xfrm>
            <a:off x="7315200" y="1740932"/>
            <a:ext cx="4572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11" idx="3"/>
          </p:cNvCxnSpPr>
          <p:nvPr/>
        </p:nvCxnSpPr>
        <p:spPr>
          <a:xfrm>
            <a:off x="8686800" y="1740932"/>
            <a:ext cx="2286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8915400" y="1371600"/>
            <a:ext cx="0" cy="4378452"/>
          </a:xfrm>
          <a:prstGeom prst="line">
            <a:avLst/>
          </a:prstGeom>
          <a:ln>
            <a:solidFill>
              <a:schemeClr val="tx1"/>
            </a:solidFill>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6" idx="3"/>
            <a:endCxn id="9" idx="1"/>
          </p:cNvCxnSpPr>
          <p:nvPr/>
        </p:nvCxnSpPr>
        <p:spPr>
          <a:xfrm>
            <a:off x="5257800" y="2857500"/>
            <a:ext cx="4572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stCxn id="9" idx="3"/>
          </p:cNvCxnSpPr>
          <p:nvPr/>
        </p:nvCxnSpPr>
        <p:spPr>
          <a:xfrm>
            <a:off x="7315200" y="2857500"/>
            <a:ext cx="4572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12" idx="3"/>
          </p:cNvCxnSpPr>
          <p:nvPr/>
        </p:nvCxnSpPr>
        <p:spPr>
          <a:xfrm>
            <a:off x="8686800" y="2857500"/>
            <a:ext cx="2286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7" idx="3"/>
            <a:endCxn id="10" idx="1"/>
          </p:cNvCxnSpPr>
          <p:nvPr/>
        </p:nvCxnSpPr>
        <p:spPr>
          <a:xfrm>
            <a:off x="5260848" y="4267200"/>
            <a:ext cx="454152"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stCxn id="10" idx="3"/>
          </p:cNvCxnSpPr>
          <p:nvPr/>
        </p:nvCxnSpPr>
        <p:spPr>
          <a:xfrm>
            <a:off x="7391400" y="4267200"/>
            <a:ext cx="3810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13" idx="3"/>
          </p:cNvCxnSpPr>
          <p:nvPr/>
        </p:nvCxnSpPr>
        <p:spPr>
          <a:xfrm>
            <a:off x="8686800" y="4271772"/>
            <a:ext cx="2286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4419600" y="5715000"/>
            <a:ext cx="4495800" cy="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5167884" y="1214366"/>
            <a:ext cx="534924" cy="369332"/>
          </a:xfrm>
          <a:prstGeom prst="rect">
            <a:avLst/>
          </a:prstGeom>
          <a:noFill/>
        </p:spPr>
        <p:txBody>
          <a:bodyPr wrap="square" rtlCol="0">
            <a:spAutoFit/>
          </a:bodyPr>
          <a:lstStyle/>
          <a:p>
            <a:r>
              <a:rPr lang="en-US" dirty="0" smtClean="0"/>
              <a:t>true</a:t>
            </a:r>
            <a:endParaRPr lang="en-US" dirty="0"/>
          </a:p>
        </p:txBody>
      </p:sp>
      <p:sp>
        <p:nvSpPr>
          <p:cNvPr id="59" name="TextBox 58"/>
          <p:cNvSpPr txBox="1"/>
          <p:nvPr/>
        </p:nvSpPr>
        <p:spPr>
          <a:xfrm>
            <a:off x="5168646" y="2444234"/>
            <a:ext cx="533400" cy="369332"/>
          </a:xfrm>
          <a:prstGeom prst="rect">
            <a:avLst/>
          </a:prstGeom>
          <a:noFill/>
        </p:spPr>
        <p:txBody>
          <a:bodyPr wrap="square" rtlCol="0">
            <a:spAutoFit/>
          </a:bodyPr>
          <a:lstStyle/>
          <a:p>
            <a:r>
              <a:rPr lang="en-US" dirty="0" smtClean="0"/>
              <a:t>true</a:t>
            </a:r>
            <a:endParaRPr lang="en-US" dirty="0"/>
          </a:p>
        </p:txBody>
      </p:sp>
      <p:sp>
        <p:nvSpPr>
          <p:cNvPr id="60" name="TextBox 59"/>
          <p:cNvSpPr txBox="1"/>
          <p:nvPr/>
        </p:nvSpPr>
        <p:spPr>
          <a:xfrm>
            <a:off x="5168646" y="3886200"/>
            <a:ext cx="774954" cy="369332"/>
          </a:xfrm>
          <a:prstGeom prst="rect">
            <a:avLst/>
          </a:prstGeom>
          <a:noFill/>
        </p:spPr>
        <p:txBody>
          <a:bodyPr wrap="square" rtlCol="0">
            <a:spAutoFit/>
          </a:bodyPr>
          <a:lstStyle/>
          <a:p>
            <a:r>
              <a:rPr lang="en-US" dirty="0" smtClean="0"/>
              <a:t>true</a:t>
            </a:r>
            <a:endParaRPr lang="en-US" dirty="0"/>
          </a:p>
        </p:txBody>
      </p:sp>
      <p:sp>
        <p:nvSpPr>
          <p:cNvPr id="61" name="TextBox 60"/>
          <p:cNvSpPr txBox="1"/>
          <p:nvPr/>
        </p:nvSpPr>
        <p:spPr>
          <a:xfrm>
            <a:off x="3253740" y="2145268"/>
            <a:ext cx="838200" cy="369332"/>
          </a:xfrm>
          <a:prstGeom prst="rect">
            <a:avLst/>
          </a:prstGeom>
          <a:noFill/>
        </p:spPr>
        <p:txBody>
          <a:bodyPr wrap="square" rtlCol="0">
            <a:spAutoFit/>
          </a:bodyPr>
          <a:lstStyle/>
          <a:p>
            <a:r>
              <a:rPr lang="en-US" dirty="0" smtClean="0"/>
              <a:t>    false</a:t>
            </a:r>
            <a:endParaRPr lang="en-US" dirty="0"/>
          </a:p>
        </p:txBody>
      </p:sp>
      <p:sp>
        <p:nvSpPr>
          <p:cNvPr id="62" name="TextBox 61"/>
          <p:cNvSpPr txBox="1"/>
          <p:nvPr/>
        </p:nvSpPr>
        <p:spPr>
          <a:xfrm>
            <a:off x="3505200" y="3429000"/>
            <a:ext cx="685800" cy="381000"/>
          </a:xfrm>
          <a:prstGeom prst="rect">
            <a:avLst/>
          </a:prstGeom>
          <a:noFill/>
        </p:spPr>
        <p:txBody>
          <a:bodyPr wrap="square" rtlCol="0">
            <a:spAutoFit/>
          </a:bodyPr>
          <a:lstStyle/>
          <a:p>
            <a:r>
              <a:rPr lang="en-US" dirty="0" smtClean="0"/>
              <a:t>false</a:t>
            </a:r>
            <a:endParaRPr lang="en-US" dirty="0"/>
          </a:p>
        </p:txBody>
      </p:sp>
      <p:sp>
        <p:nvSpPr>
          <p:cNvPr id="63" name="TextBox 62"/>
          <p:cNvSpPr txBox="1"/>
          <p:nvPr/>
        </p:nvSpPr>
        <p:spPr>
          <a:xfrm>
            <a:off x="3489960" y="4704326"/>
            <a:ext cx="586740" cy="369332"/>
          </a:xfrm>
          <a:prstGeom prst="rect">
            <a:avLst/>
          </a:prstGeom>
          <a:noFill/>
        </p:spPr>
        <p:txBody>
          <a:bodyPr wrap="square" rtlCol="0">
            <a:spAutoFit/>
          </a:bodyPr>
          <a:lstStyle/>
          <a:p>
            <a:r>
              <a:rPr lang="en-US" dirty="0" smtClean="0"/>
              <a:t>false</a:t>
            </a:r>
            <a:endParaRPr lang="en-US" dirty="0"/>
          </a:p>
        </p:txBody>
      </p:sp>
    </p:spTree>
    <p:extLst>
      <p:ext uri="{BB962C8B-B14F-4D97-AF65-F5344CB8AC3E}">
        <p14:creationId xmlns:p14="http://schemas.microsoft.com/office/powerpoint/2010/main" val="28024093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143000"/>
            <a:ext cx="4724400" cy="6186309"/>
          </a:xfrm>
          <a:prstGeom prst="rect">
            <a:avLst/>
          </a:prstGeom>
          <a:noFill/>
        </p:spPr>
        <p:txBody>
          <a:bodyPr wrap="square" rtlCol="0">
            <a:spAutoFit/>
          </a:bodyPr>
          <a:lstStyle/>
          <a:p>
            <a:r>
              <a:rPr lang="en-US" sz="2200" dirty="0">
                <a:latin typeface="Californian FB" pitchFamily="18" charset="0"/>
              </a:rPr>
              <a:t>//illustration of switch case</a:t>
            </a:r>
          </a:p>
          <a:p>
            <a:r>
              <a:rPr lang="en-US" sz="2200" dirty="0">
                <a:latin typeface="Californian FB" pitchFamily="18" charset="0"/>
              </a:rPr>
              <a:t>#include&lt;</a:t>
            </a:r>
            <a:r>
              <a:rPr lang="en-US" sz="2200" dirty="0" err="1">
                <a:latin typeface="Californian FB" pitchFamily="18" charset="0"/>
              </a:rPr>
              <a:t>conio.h</a:t>
            </a:r>
            <a:r>
              <a:rPr lang="en-US" sz="2200" dirty="0">
                <a:latin typeface="Californian FB" pitchFamily="18" charset="0"/>
              </a:rPr>
              <a:t>&gt;</a:t>
            </a:r>
          </a:p>
          <a:p>
            <a:r>
              <a:rPr lang="en-US" sz="2200" dirty="0">
                <a:latin typeface="Californian FB" pitchFamily="18" charset="0"/>
              </a:rPr>
              <a:t>#include&lt;</a:t>
            </a:r>
            <a:r>
              <a:rPr lang="en-US" sz="2200" dirty="0" err="1">
                <a:latin typeface="Californian FB" pitchFamily="18" charset="0"/>
              </a:rPr>
              <a:t>iostream.h</a:t>
            </a:r>
            <a:r>
              <a:rPr lang="en-US" sz="2200" dirty="0">
                <a:latin typeface="Californian FB" pitchFamily="18" charset="0"/>
              </a:rPr>
              <a:t>&gt;</a:t>
            </a:r>
          </a:p>
          <a:p>
            <a:r>
              <a:rPr lang="en-US" sz="2200" dirty="0">
                <a:latin typeface="Californian FB" pitchFamily="18" charset="0"/>
              </a:rPr>
              <a:t>void main()</a:t>
            </a:r>
          </a:p>
          <a:p>
            <a:r>
              <a:rPr lang="en-US" sz="2200" dirty="0">
                <a:latin typeface="Californian FB" pitchFamily="18" charset="0"/>
              </a:rPr>
              <a:t>{</a:t>
            </a:r>
          </a:p>
          <a:p>
            <a:r>
              <a:rPr lang="en-US" sz="2200" dirty="0">
                <a:latin typeface="Californian FB" pitchFamily="18" charset="0"/>
              </a:rPr>
              <a:t> </a:t>
            </a:r>
            <a:r>
              <a:rPr lang="en-US" sz="2200" dirty="0" err="1">
                <a:latin typeface="Californian FB" pitchFamily="18" charset="0"/>
              </a:rPr>
              <a:t>clrscr</a:t>
            </a:r>
            <a:r>
              <a:rPr lang="en-US" sz="2200" dirty="0">
                <a:latin typeface="Californian FB" pitchFamily="18" charset="0"/>
              </a:rPr>
              <a:t>();</a:t>
            </a:r>
          </a:p>
          <a:p>
            <a:r>
              <a:rPr lang="en-US" sz="2200" dirty="0">
                <a:latin typeface="Californian FB" pitchFamily="18" charset="0"/>
              </a:rPr>
              <a:t> char op;</a:t>
            </a:r>
          </a:p>
          <a:p>
            <a:r>
              <a:rPr lang="en-US" sz="2200" dirty="0">
                <a:latin typeface="Californian FB" pitchFamily="18" charset="0"/>
              </a:rPr>
              <a:t> float n1,n2;</a:t>
            </a:r>
          </a:p>
          <a:p>
            <a:r>
              <a:rPr lang="en-US" sz="2200" dirty="0">
                <a:latin typeface="Californian FB" pitchFamily="18" charset="0"/>
              </a:rPr>
              <a:t> </a:t>
            </a:r>
            <a:r>
              <a:rPr lang="en-US" sz="2200" dirty="0" err="1">
                <a:latin typeface="Californian FB" pitchFamily="18" charset="0"/>
              </a:rPr>
              <a:t>cout</a:t>
            </a:r>
            <a:r>
              <a:rPr lang="en-US" sz="2200" dirty="0">
                <a:latin typeface="Californian FB" pitchFamily="18" charset="0"/>
              </a:rPr>
              <a:t>&lt;&lt;"Select Operation :";</a:t>
            </a:r>
          </a:p>
          <a:p>
            <a:r>
              <a:rPr lang="en-US" sz="2200" dirty="0">
                <a:latin typeface="Californian FB" pitchFamily="18" charset="0"/>
              </a:rPr>
              <a:t> </a:t>
            </a:r>
            <a:r>
              <a:rPr lang="en-US" sz="2200" dirty="0" err="1">
                <a:latin typeface="Californian FB" pitchFamily="18" charset="0"/>
              </a:rPr>
              <a:t>cin</a:t>
            </a:r>
            <a:r>
              <a:rPr lang="en-US" sz="2200" dirty="0">
                <a:latin typeface="Californian FB" pitchFamily="18" charset="0"/>
              </a:rPr>
              <a:t>&gt;&gt;op;</a:t>
            </a:r>
          </a:p>
          <a:p>
            <a:r>
              <a:rPr lang="en-US" sz="2200" dirty="0">
                <a:latin typeface="Californian FB" pitchFamily="18" charset="0"/>
              </a:rPr>
              <a:t> </a:t>
            </a:r>
            <a:r>
              <a:rPr lang="en-US" sz="2200" dirty="0" err="1">
                <a:latin typeface="Californian FB" pitchFamily="18" charset="0"/>
              </a:rPr>
              <a:t>cout</a:t>
            </a:r>
            <a:r>
              <a:rPr lang="en-US" sz="2200" dirty="0">
                <a:latin typeface="Californian FB" pitchFamily="18" charset="0"/>
              </a:rPr>
              <a:t>&lt;&lt;"Enter two numbers :";</a:t>
            </a:r>
          </a:p>
          <a:p>
            <a:r>
              <a:rPr lang="en-US" sz="2200" dirty="0">
                <a:latin typeface="Californian FB" pitchFamily="18" charset="0"/>
              </a:rPr>
              <a:t> </a:t>
            </a:r>
            <a:r>
              <a:rPr lang="en-US" sz="2200" dirty="0" err="1">
                <a:latin typeface="Californian FB" pitchFamily="18" charset="0"/>
              </a:rPr>
              <a:t>cin</a:t>
            </a:r>
            <a:r>
              <a:rPr lang="en-US" sz="2200" dirty="0">
                <a:latin typeface="Californian FB" pitchFamily="18" charset="0"/>
              </a:rPr>
              <a:t>&gt;&gt;n1&gt;&gt;n2;</a:t>
            </a:r>
          </a:p>
          <a:p>
            <a:r>
              <a:rPr lang="en-US" sz="2200" dirty="0">
                <a:latin typeface="Californian FB" pitchFamily="18" charset="0"/>
              </a:rPr>
              <a:t> switch(op)</a:t>
            </a:r>
          </a:p>
          <a:p>
            <a:r>
              <a:rPr lang="en-US" sz="2200" dirty="0">
                <a:latin typeface="Californian FB" pitchFamily="18" charset="0"/>
              </a:rPr>
              <a:t> </a:t>
            </a:r>
            <a:r>
              <a:rPr lang="en-US" sz="2200" dirty="0" smtClean="0">
                <a:latin typeface="Californian FB" pitchFamily="18" charset="0"/>
              </a:rPr>
              <a:t>{</a:t>
            </a:r>
          </a:p>
          <a:p>
            <a:r>
              <a:rPr lang="en-US" sz="2200" dirty="0">
                <a:latin typeface="Californian FB" pitchFamily="18" charset="0"/>
              </a:rPr>
              <a:t>case '+':</a:t>
            </a:r>
          </a:p>
          <a:p>
            <a:r>
              <a:rPr lang="en-US" sz="2200" dirty="0">
                <a:latin typeface="Californian FB" pitchFamily="18" charset="0"/>
              </a:rPr>
              <a:t>	</a:t>
            </a:r>
            <a:r>
              <a:rPr lang="en-US" sz="2200" dirty="0" err="1">
                <a:latin typeface="Californian FB" pitchFamily="18" charset="0"/>
              </a:rPr>
              <a:t>cout</a:t>
            </a:r>
            <a:r>
              <a:rPr lang="en-US" sz="2200" dirty="0">
                <a:latin typeface="Californian FB" pitchFamily="18" charset="0"/>
              </a:rPr>
              <a:t>&lt;&lt;n1+n2;</a:t>
            </a:r>
          </a:p>
          <a:p>
            <a:r>
              <a:rPr lang="en-US" sz="2200" dirty="0">
                <a:latin typeface="Californian FB" pitchFamily="18" charset="0"/>
              </a:rPr>
              <a:t>	break;</a:t>
            </a:r>
          </a:p>
          <a:p>
            <a:r>
              <a:rPr lang="en-US" sz="2200" dirty="0">
                <a:latin typeface="Californian FB" pitchFamily="18" charset="0"/>
              </a:rPr>
              <a:t>   </a:t>
            </a:r>
          </a:p>
        </p:txBody>
      </p:sp>
      <p:sp>
        <p:nvSpPr>
          <p:cNvPr id="3" name="TextBox 2"/>
          <p:cNvSpPr txBox="1"/>
          <p:nvPr/>
        </p:nvSpPr>
        <p:spPr>
          <a:xfrm>
            <a:off x="76200" y="140208"/>
            <a:ext cx="9448800" cy="707886"/>
          </a:xfrm>
          <a:prstGeom prst="rect">
            <a:avLst/>
          </a:prstGeom>
          <a:noFill/>
        </p:spPr>
        <p:txBody>
          <a:bodyPr wrap="square" rtlCol="0">
            <a:spAutoFit/>
          </a:bodyPr>
          <a:lstStyle/>
          <a:p>
            <a:r>
              <a:rPr lang="en-US" sz="4000" dirty="0" smtClean="0">
                <a:latin typeface="Cooper Black" pitchFamily="18" charset="0"/>
              </a:rPr>
              <a:t>PROGRAM OF SWITCH – CASE </a:t>
            </a:r>
          </a:p>
        </p:txBody>
      </p:sp>
    </p:spTree>
    <p:extLst>
      <p:ext uri="{BB962C8B-B14F-4D97-AF65-F5344CB8AC3E}">
        <p14:creationId xmlns:p14="http://schemas.microsoft.com/office/powerpoint/2010/main" val="391358494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8600" y="1131"/>
            <a:ext cx="7848600" cy="6863417"/>
          </a:xfrm>
          <a:prstGeom prst="rect">
            <a:avLst/>
          </a:prstGeom>
          <a:noFill/>
        </p:spPr>
        <p:txBody>
          <a:bodyPr wrap="square" rtlCol="0">
            <a:spAutoFit/>
          </a:bodyPr>
          <a:lstStyle/>
          <a:p>
            <a:r>
              <a:rPr lang="en-US" sz="2200" dirty="0" smtClean="0">
                <a:latin typeface="Californian FB" pitchFamily="18" charset="0"/>
              </a:rPr>
              <a:t> </a:t>
            </a:r>
            <a:r>
              <a:rPr lang="en-US" sz="2200" dirty="0">
                <a:latin typeface="Californian FB" pitchFamily="18" charset="0"/>
              </a:rPr>
              <a:t>case '-':</a:t>
            </a:r>
          </a:p>
          <a:p>
            <a:r>
              <a:rPr lang="en-US" sz="2200" dirty="0">
                <a:latin typeface="Californian FB" pitchFamily="18" charset="0"/>
              </a:rPr>
              <a:t>	</a:t>
            </a:r>
            <a:r>
              <a:rPr lang="en-US" sz="2200" dirty="0" err="1">
                <a:latin typeface="Californian FB" pitchFamily="18" charset="0"/>
              </a:rPr>
              <a:t>cout</a:t>
            </a:r>
            <a:r>
              <a:rPr lang="en-US" sz="2200" dirty="0">
                <a:latin typeface="Californian FB" pitchFamily="18" charset="0"/>
              </a:rPr>
              <a:t>&lt;&lt;n1-n2;</a:t>
            </a:r>
          </a:p>
          <a:p>
            <a:r>
              <a:rPr lang="en-US" sz="2200" dirty="0">
                <a:latin typeface="Californian FB" pitchFamily="18" charset="0"/>
              </a:rPr>
              <a:t>	break;</a:t>
            </a:r>
          </a:p>
          <a:p>
            <a:endParaRPr lang="en-US" sz="2200" dirty="0">
              <a:latin typeface="Californian FB" pitchFamily="18" charset="0"/>
            </a:endParaRPr>
          </a:p>
          <a:p>
            <a:r>
              <a:rPr lang="en-US" sz="2200" dirty="0">
                <a:latin typeface="Californian FB" pitchFamily="18" charset="0"/>
              </a:rPr>
              <a:t>   case '*':</a:t>
            </a:r>
          </a:p>
          <a:p>
            <a:r>
              <a:rPr lang="en-US" sz="2200" dirty="0">
                <a:latin typeface="Californian FB" pitchFamily="18" charset="0"/>
              </a:rPr>
              <a:t>	</a:t>
            </a:r>
            <a:r>
              <a:rPr lang="en-US" sz="2200" dirty="0" err="1">
                <a:latin typeface="Californian FB" pitchFamily="18" charset="0"/>
              </a:rPr>
              <a:t>cout</a:t>
            </a:r>
            <a:r>
              <a:rPr lang="en-US" sz="2200" dirty="0">
                <a:latin typeface="Californian FB" pitchFamily="18" charset="0"/>
              </a:rPr>
              <a:t>&lt;&lt;n1*n2;</a:t>
            </a:r>
          </a:p>
          <a:p>
            <a:r>
              <a:rPr lang="en-US" sz="2200" dirty="0">
                <a:latin typeface="Californian FB" pitchFamily="18" charset="0"/>
              </a:rPr>
              <a:t>	break;</a:t>
            </a:r>
          </a:p>
          <a:p>
            <a:r>
              <a:rPr lang="en-US" sz="2200" dirty="0">
                <a:latin typeface="Californian FB" pitchFamily="18" charset="0"/>
              </a:rPr>
              <a:t>   case '/':</a:t>
            </a:r>
          </a:p>
          <a:p>
            <a:r>
              <a:rPr lang="en-US" sz="2200" dirty="0">
                <a:latin typeface="Californian FB" pitchFamily="18" charset="0"/>
              </a:rPr>
              <a:t>	</a:t>
            </a:r>
            <a:r>
              <a:rPr lang="en-US" sz="2200" dirty="0" err="1">
                <a:latin typeface="Californian FB" pitchFamily="18" charset="0"/>
              </a:rPr>
              <a:t>cout</a:t>
            </a:r>
            <a:r>
              <a:rPr lang="en-US" sz="2200" dirty="0">
                <a:latin typeface="Californian FB" pitchFamily="18" charset="0"/>
              </a:rPr>
              <a:t>&lt;&lt;n1/n2;</a:t>
            </a:r>
          </a:p>
          <a:p>
            <a:r>
              <a:rPr lang="en-US" sz="2200" dirty="0">
                <a:latin typeface="Californian FB" pitchFamily="18" charset="0"/>
              </a:rPr>
              <a:t>	break;</a:t>
            </a:r>
          </a:p>
          <a:p>
            <a:r>
              <a:rPr lang="en-US" sz="2200" dirty="0">
                <a:latin typeface="Californian FB" pitchFamily="18" charset="0"/>
              </a:rPr>
              <a:t>   case '%':</a:t>
            </a:r>
          </a:p>
          <a:p>
            <a:r>
              <a:rPr lang="en-US" sz="2200" dirty="0">
                <a:latin typeface="Californian FB" pitchFamily="18" charset="0"/>
              </a:rPr>
              <a:t>	</a:t>
            </a:r>
            <a:r>
              <a:rPr lang="en-US" sz="2200" dirty="0" err="1">
                <a:latin typeface="Californian FB" pitchFamily="18" charset="0"/>
              </a:rPr>
              <a:t>cout</a:t>
            </a:r>
            <a:r>
              <a:rPr lang="en-US" sz="2200" dirty="0">
                <a:latin typeface="Californian FB" pitchFamily="18" charset="0"/>
              </a:rPr>
              <a:t>&lt;&lt;n1%n2;</a:t>
            </a:r>
          </a:p>
          <a:p>
            <a:r>
              <a:rPr lang="en-US" sz="2200" dirty="0">
                <a:latin typeface="Californian FB" pitchFamily="18" charset="0"/>
              </a:rPr>
              <a:t>	break;</a:t>
            </a:r>
          </a:p>
          <a:p>
            <a:r>
              <a:rPr lang="en-US" sz="2200" dirty="0">
                <a:latin typeface="Californian FB" pitchFamily="18" charset="0"/>
              </a:rPr>
              <a:t>   default:</a:t>
            </a:r>
          </a:p>
          <a:p>
            <a:r>
              <a:rPr lang="en-US" sz="2200" dirty="0">
                <a:latin typeface="Californian FB" pitchFamily="18" charset="0"/>
              </a:rPr>
              <a:t>	//execute if none of the above operation is selected</a:t>
            </a:r>
          </a:p>
          <a:p>
            <a:r>
              <a:rPr lang="en-US" sz="2200" dirty="0">
                <a:latin typeface="Californian FB" pitchFamily="18" charset="0"/>
              </a:rPr>
              <a:t>	</a:t>
            </a:r>
            <a:r>
              <a:rPr lang="en-US" sz="2200" dirty="0" err="1">
                <a:latin typeface="Californian FB" pitchFamily="18" charset="0"/>
              </a:rPr>
              <a:t>cout</a:t>
            </a:r>
            <a:r>
              <a:rPr lang="en-US" sz="2200" dirty="0">
                <a:latin typeface="Californian FB" pitchFamily="18" charset="0"/>
              </a:rPr>
              <a:t>&lt;&lt;"Error";</a:t>
            </a:r>
          </a:p>
          <a:p>
            <a:r>
              <a:rPr lang="en-US" sz="2200" dirty="0">
                <a:latin typeface="Californian FB" pitchFamily="18" charset="0"/>
              </a:rPr>
              <a:t>	break;</a:t>
            </a:r>
          </a:p>
          <a:p>
            <a:r>
              <a:rPr lang="en-US" sz="2200" dirty="0">
                <a:latin typeface="Californian FB" pitchFamily="18" charset="0"/>
              </a:rPr>
              <a:t> }</a:t>
            </a:r>
          </a:p>
          <a:p>
            <a:r>
              <a:rPr lang="en-US" sz="2200" dirty="0">
                <a:latin typeface="Californian FB" pitchFamily="18" charset="0"/>
              </a:rPr>
              <a:t> </a:t>
            </a:r>
            <a:r>
              <a:rPr lang="en-US" sz="2200" dirty="0" err="1">
                <a:latin typeface="Californian FB" pitchFamily="18" charset="0"/>
              </a:rPr>
              <a:t>getch</a:t>
            </a:r>
            <a:r>
              <a:rPr lang="en-US" sz="2200" dirty="0">
                <a:latin typeface="Californian FB" pitchFamily="18" charset="0"/>
              </a:rPr>
              <a:t>();</a:t>
            </a:r>
          </a:p>
          <a:p>
            <a:r>
              <a:rPr lang="en-US" sz="2200" dirty="0">
                <a:latin typeface="Californian FB" pitchFamily="18" charset="0"/>
              </a:rPr>
              <a:t>}</a:t>
            </a:r>
          </a:p>
        </p:txBody>
      </p:sp>
    </p:spTree>
    <p:extLst>
      <p:ext uri="{BB962C8B-B14F-4D97-AF65-F5344CB8AC3E}">
        <p14:creationId xmlns:p14="http://schemas.microsoft.com/office/powerpoint/2010/main" val="107556235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22110" y="228600"/>
            <a:ext cx="5867400" cy="1015663"/>
          </a:xfrm>
          <a:prstGeom prst="rect">
            <a:avLst/>
          </a:prstGeom>
          <a:noFill/>
        </p:spPr>
        <p:txBody>
          <a:bodyPr wrap="square" rtlCol="0">
            <a:spAutoFit/>
          </a:bodyPr>
          <a:lstStyle/>
          <a:p>
            <a:r>
              <a:rPr lang="en-US" sz="6000" dirty="0" smtClean="0">
                <a:solidFill>
                  <a:srgbClr val="B31166"/>
                </a:solidFill>
                <a:latin typeface="Cooper Black" pitchFamily="18" charset="0"/>
              </a:rPr>
              <a:t>CLASSES</a:t>
            </a:r>
            <a:r>
              <a:rPr lang="en-US" dirty="0" smtClean="0"/>
              <a:t> </a:t>
            </a:r>
            <a:endParaRPr lang="en-US" dirty="0"/>
          </a:p>
        </p:txBody>
      </p:sp>
      <p:sp>
        <p:nvSpPr>
          <p:cNvPr id="3" name="TextBox 2"/>
          <p:cNvSpPr txBox="1"/>
          <p:nvPr/>
        </p:nvSpPr>
        <p:spPr>
          <a:xfrm>
            <a:off x="609600" y="1905002"/>
            <a:ext cx="7696200" cy="3539430"/>
          </a:xfrm>
          <a:prstGeom prst="rect">
            <a:avLst/>
          </a:prstGeom>
          <a:noFill/>
        </p:spPr>
        <p:txBody>
          <a:bodyPr wrap="square" rtlCol="0">
            <a:spAutoFit/>
          </a:bodyPr>
          <a:lstStyle/>
          <a:p>
            <a:pPr marL="285750" indent="-285750">
              <a:buFont typeface="Arial" pitchFamily="34" charset="0"/>
              <a:buChar char="•"/>
            </a:pPr>
            <a:r>
              <a:rPr lang="en-US" sz="3200" dirty="0" smtClean="0">
                <a:latin typeface="Californian FB" pitchFamily="18" charset="0"/>
              </a:rPr>
              <a:t>Class is a collection of similar type of objects.</a:t>
            </a:r>
          </a:p>
          <a:p>
            <a:pPr marL="285750" indent="-285750">
              <a:buFont typeface="Arial" pitchFamily="34" charset="0"/>
              <a:buChar char="•"/>
            </a:pPr>
            <a:r>
              <a:rPr lang="en-US" sz="3200" dirty="0" smtClean="0">
                <a:latin typeface="Californian FB" pitchFamily="18" charset="0"/>
              </a:rPr>
              <a:t>It is a collection of data members(variables) and member function(functions).</a:t>
            </a:r>
          </a:p>
          <a:p>
            <a:pPr marL="285750" indent="-285750">
              <a:buFont typeface="Arial" pitchFamily="34" charset="0"/>
              <a:buChar char="•"/>
            </a:pPr>
            <a:r>
              <a:rPr lang="en-US" sz="3200" dirty="0" smtClean="0">
                <a:latin typeface="Californian FB" pitchFamily="18" charset="0"/>
              </a:rPr>
              <a:t>It is a user-defined data type.</a:t>
            </a:r>
          </a:p>
          <a:p>
            <a:pPr marL="285750" indent="-285750">
              <a:buFont typeface="Arial" pitchFamily="34" charset="0"/>
              <a:buChar char="•"/>
            </a:pPr>
            <a:r>
              <a:rPr lang="en-US" sz="3200" dirty="0" smtClean="0">
                <a:latin typeface="Californian FB" pitchFamily="18" charset="0"/>
              </a:rPr>
              <a:t>Once a class is defined, we can create any number of objects.</a:t>
            </a:r>
          </a:p>
        </p:txBody>
      </p:sp>
    </p:spTree>
    <p:extLst>
      <p:ext uri="{BB962C8B-B14F-4D97-AF65-F5344CB8AC3E}">
        <p14:creationId xmlns:p14="http://schemas.microsoft.com/office/powerpoint/2010/main" val="34242593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152400" y="304800"/>
            <a:ext cx="8153400" cy="3662541"/>
          </a:xfrm>
          <a:prstGeom prst="rect">
            <a:avLst/>
          </a:prstGeom>
          <a:noFill/>
        </p:spPr>
        <p:txBody>
          <a:bodyPr wrap="square" rtlCol="0">
            <a:spAutoFit/>
          </a:bodyPr>
          <a:lstStyle/>
          <a:p>
            <a:r>
              <a:rPr lang="en-US" sz="7200" dirty="0" smtClean="0">
                <a:latin typeface="Berlin Sans FB Demi" pitchFamily="34" charset="0"/>
              </a:rPr>
              <a:t>INTRODUCTION </a:t>
            </a:r>
            <a:endParaRPr lang="en-US" sz="7200" dirty="0">
              <a:latin typeface="Berlin Sans FB Demi" pitchFamily="34" charset="0"/>
            </a:endParaRPr>
          </a:p>
          <a:p>
            <a:r>
              <a:rPr lang="en-US" sz="7200" dirty="0" smtClean="0">
                <a:latin typeface="Berlin Sans FB Demi" pitchFamily="34" charset="0"/>
              </a:rPr>
              <a:t>     TO</a:t>
            </a:r>
            <a:endParaRPr lang="en-US" sz="7200" dirty="0">
              <a:latin typeface="Berlin Sans FB Demi" pitchFamily="34" charset="0"/>
            </a:endParaRPr>
          </a:p>
          <a:p>
            <a:r>
              <a:rPr lang="en-US" sz="7200" dirty="0" smtClean="0">
                <a:latin typeface="Berlin Sans FB Demi" pitchFamily="34" charset="0"/>
              </a:rPr>
              <a:t> </a:t>
            </a:r>
            <a:r>
              <a:rPr lang="en-US" sz="8000" dirty="0" smtClean="0">
                <a:latin typeface="Berlin Sans FB Demi" pitchFamily="34" charset="0"/>
              </a:rPr>
              <a:t>{OOP}</a:t>
            </a:r>
            <a:endParaRPr lang="en-US" sz="7200" dirty="0" smtClean="0">
              <a:latin typeface="Berlin Sans FB Demi" pitchFamily="34" charset="0"/>
            </a:endParaRPr>
          </a:p>
        </p:txBody>
      </p:sp>
      <p:sp>
        <p:nvSpPr>
          <p:cNvPr id="10" name="TextBox 9"/>
          <p:cNvSpPr txBox="1"/>
          <p:nvPr/>
        </p:nvSpPr>
        <p:spPr>
          <a:xfrm>
            <a:off x="3634740" y="4044077"/>
            <a:ext cx="5814060" cy="2308324"/>
          </a:xfrm>
          <a:prstGeom prst="rect">
            <a:avLst/>
          </a:prstGeom>
          <a:noFill/>
        </p:spPr>
        <p:txBody>
          <a:bodyPr wrap="square" rtlCol="0">
            <a:spAutoFit/>
          </a:bodyPr>
          <a:lstStyle/>
          <a:p>
            <a:r>
              <a:rPr lang="en-US" sz="4800" b="1" dirty="0" smtClean="0">
                <a:solidFill>
                  <a:srgbClr val="FF0000"/>
                </a:solidFill>
                <a:latin typeface="Comic Sans MS" pitchFamily="66" charset="0"/>
              </a:rPr>
              <a:t>O</a:t>
            </a:r>
            <a:r>
              <a:rPr lang="en-US" sz="4800" b="1" dirty="0" smtClean="0">
                <a:latin typeface="Comic Sans MS" pitchFamily="66" charset="0"/>
              </a:rPr>
              <a:t> – Object</a:t>
            </a:r>
          </a:p>
          <a:p>
            <a:r>
              <a:rPr lang="en-US" sz="4800" b="1" dirty="0" smtClean="0">
                <a:solidFill>
                  <a:srgbClr val="FF0000"/>
                </a:solidFill>
                <a:latin typeface="Comic Sans MS" pitchFamily="66" charset="0"/>
              </a:rPr>
              <a:t>O</a:t>
            </a:r>
            <a:r>
              <a:rPr lang="en-US" sz="4800" b="1" dirty="0" smtClean="0">
                <a:latin typeface="Comic Sans MS" pitchFamily="66" charset="0"/>
              </a:rPr>
              <a:t> – Oriented</a:t>
            </a:r>
          </a:p>
          <a:p>
            <a:r>
              <a:rPr lang="en-US" sz="4800" b="1" dirty="0" smtClean="0">
                <a:solidFill>
                  <a:srgbClr val="FF0000"/>
                </a:solidFill>
                <a:latin typeface="Comic Sans MS" pitchFamily="66" charset="0"/>
              </a:rPr>
              <a:t>P</a:t>
            </a:r>
            <a:r>
              <a:rPr lang="en-US" sz="4800" b="1" dirty="0" smtClean="0">
                <a:latin typeface="Comic Sans MS" pitchFamily="66" charset="0"/>
              </a:rPr>
              <a:t> – Programming </a:t>
            </a:r>
            <a:endParaRPr lang="en-US" sz="4800" b="1" dirty="0">
              <a:latin typeface="Comic Sans MS" pitchFamily="66" charset="0"/>
            </a:endParaRPr>
          </a:p>
        </p:txBody>
      </p:sp>
    </p:spTree>
    <p:extLst>
      <p:ext uri="{BB962C8B-B14F-4D97-AF65-F5344CB8AC3E}">
        <p14:creationId xmlns:p14="http://schemas.microsoft.com/office/powerpoint/2010/main" val="308035891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304804"/>
            <a:ext cx="5867400" cy="1015663"/>
          </a:xfrm>
          <a:prstGeom prst="rect">
            <a:avLst/>
          </a:prstGeom>
          <a:noFill/>
        </p:spPr>
        <p:txBody>
          <a:bodyPr wrap="square" rtlCol="0">
            <a:spAutoFit/>
          </a:bodyPr>
          <a:lstStyle/>
          <a:p>
            <a:r>
              <a:rPr lang="en-US" sz="6000" dirty="0" smtClean="0">
                <a:solidFill>
                  <a:srgbClr val="B31166"/>
                </a:solidFill>
                <a:latin typeface="Cooper Black" pitchFamily="18" charset="0"/>
              </a:rPr>
              <a:t>OBJECTS</a:t>
            </a:r>
            <a:r>
              <a:rPr lang="en-US" dirty="0" smtClean="0"/>
              <a:t> </a:t>
            </a:r>
            <a:endParaRPr lang="en-US" dirty="0"/>
          </a:p>
        </p:txBody>
      </p:sp>
      <p:sp>
        <p:nvSpPr>
          <p:cNvPr id="3" name="TextBox 2"/>
          <p:cNvSpPr txBox="1"/>
          <p:nvPr/>
        </p:nvSpPr>
        <p:spPr>
          <a:xfrm>
            <a:off x="914400" y="1752602"/>
            <a:ext cx="7239000" cy="3826689"/>
          </a:xfrm>
          <a:prstGeom prst="rect">
            <a:avLst/>
          </a:prstGeom>
          <a:noFill/>
        </p:spPr>
        <p:txBody>
          <a:bodyPr wrap="square" rtlCol="0">
            <a:spAutoFit/>
          </a:bodyPr>
          <a:lstStyle/>
          <a:p>
            <a:pPr marL="285750" indent="-285750">
              <a:spcBef>
                <a:spcPts val="700"/>
              </a:spcBef>
              <a:spcAft>
                <a:spcPts val="700"/>
              </a:spcAft>
              <a:buFont typeface="Arial" pitchFamily="34" charset="0"/>
              <a:buChar char="•"/>
            </a:pPr>
            <a:r>
              <a:rPr lang="en-US" sz="2800" dirty="0" smtClean="0">
                <a:latin typeface="Californian FB" pitchFamily="18" charset="0"/>
              </a:rPr>
              <a:t>Object is an instance of class.</a:t>
            </a:r>
          </a:p>
          <a:p>
            <a:pPr marL="285750" indent="-285750">
              <a:spcBef>
                <a:spcPts val="700"/>
              </a:spcBef>
              <a:spcAft>
                <a:spcPts val="700"/>
              </a:spcAft>
              <a:buFont typeface="Arial" pitchFamily="34" charset="0"/>
              <a:buChar char="•"/>
            </a:pPr>
            <a:r>
              <a:rPr lang="en-US" sz="2800" dirty="0" smtClean="0">
                <a:latin typeface="Californian FB" pitchFamily="18" charset="0"/>
              </a:rPr>
              <a:t>Object are the basic RUN-TIME  entities in object oriented system.</a:t>
            </a:r>
          </a:p>
          <a:p>
            <a:pPr marL="285750" indent="-285750">
              <a:spcBef>
                <a:spcPts val="700"/>
              </a:spcBef>
              <a:spcAft>
                <a:spcPts val="700"/>
              </a:spcAft>
              <a:buFont typeface="Arial" pitchFamily="34" charset="0"/>
              <a:buChar char="•"/>
            </a:pPr>
            <a:r>
              <a:rPr lang="en-US" sz="2800" dirty="0" smtClean="0">
                <a:latin typeface="Californian FB" pitchFamily="18" charset="0"/>
              </a:rPr>
              <a:t>Objects are the variables of the type class.</a:t>
            </a:r>
          </a:p>
          <a:p>
            <a:pPr marL="285750" indent="-285750">
              <a:spcBef>
                <a:spcPts val="700"/>
              </a:spcBef>
              <a:spcAft>
                <a:spcPts val="700"/>
              </a:spcAft>
              <a:buFont typeface="Arial" pitchFamily="34" charset="0"/>
              <a:buChar char="•"/>
            </a:pPr>
            <a:r>
              <a:rPr lang="en-US" sz="2800" dirty="0" smtClean="0">
                <a:latin typeface="Californian FB" pitchFamily="18" charset="0"/>
              </a:rPr>
              <a:t>They may represent USER-DEFINED data.</a:t>
            </a:r>
          </a:p>
          <a:p>
            <a:pPr marL="285750" indent="-285750">
              <a:spcBef>
                <a:spcPts val="700"/>
              </a:spcBef>
              <a:spcAft>
                <a:spcPts val="700"/>
              </a:spcAft>
              <a:buFont typeface="Arial" pitchFamily="34" charset="0"/>
              <a:buChar char="•"/>
            </a:pPr>
            <a:r>
              <a:rPr lang="en-US" sz="2800" dirty="0" smtClean="0">
                <a:latin typeface="Californian FB" pitchFamily="18" charset="0"/>
              </a:rPr>
              <a:t>Each object contains DATA and FUNCTION to manipulate the data.</a:t>
            </a:r>
            <a:endParaRPr lang="en-US" sz="2800" dirty="0">
              <a:latin typeface="Californian FB" pitchFamily="18" charset="0"/>
            </a:endParaRPr>
          </a:p>
        </p:txBody>
      </p:sp>
    </p:spTree>
    <p:extLst>
      <p:ext uri="{BB962C8B-B14F-4D97-AF65-F5344CB8AC3E}">
        <p14:creationId xmlns:p14="http://schemas.microsoft.com/office/powerpoint/2010/main" val="308191545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893064"/>
            <a:ext cx="2514600" cy="2286000"/>
          </a:xfrm>
          <a:prstGeom prst="rect">
            <a:avLst/>
          </a:prstGeom>
          <a:no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838200" y="1371600"/>
            <a:ext cx="1295400" cy="457200"/>
          </a:xfrm>
          <a:prstGeom prst="rect">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DATA</a:t>
            </a:r>
            <a:endParaRPr lang="en-US" dirty="0">
              <a:solidFill>
                <a:schemeClr val="tx1"/>
              </a:solidFill>
            </a:endParaRPr>
          </a:p>
        </p:txBody>
      </p:sp>
      <p:sp>
        <p:nvSpPr>
          <p:cNvPr id="4" name="Rectangle 3"/>
          <p:cNvSpPr/>
          <p:nvPr/>
        </p:nvSpPr>
        <p:spPr>
          <a:xfrm>
            <a:off x="801624" y="2304288"/>
            <a:ext cx="1447800" cy="685800"/>
          </a:xfrm>
          <a:prstGeom prst="rect">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FUNCTIONS</a:t>
            </a:r>
            <a:endParaRPr lang="en-US" dirty="0">
              <a:solidFill>
                <a:schemeClr val="tx1"/>
              </a:solidFill>
            </a:endParaRPr>
          </a:p>
        </p:txBody>
      </p:sp>
      <p:sp>
        <p:nvSpPr>
          <p:cNvPr id="5" name="Rectangle 4"/>
          <p:cNvSpPr/>
          <p:nvPr/>
        </p:nvSpPr>
        <p:spPr>
          <a:xfrm>
            <a:off x="6248400" y="990600"/>
            <a:ext cx="2286000" cy="2133600"/>
          </a:xfrm>
          <a:prstGeom prst="rect">
            <a:avLst/>
          </a:prstGeom>
          <a:no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705600" y="1371600"/>
            <a:ext cx="1447800" cy="457200"/>
          </a:xfrm>
          <a:prstGeom prst="rect">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DATA</a:t>
            </a:r>
            <a:endParaRPr lang="en-US" dirty="0">
              <a:solidFill>
                <a:schemeClr val="tx1"/>
              </a:solidFill>
            </a:endParaRPr>
          </a:p>
        </p:txBody>
      </p:sp>
      <p:sp>
        <p:nvSpPr>
          <p:cNvPr id="7" name="Rectangle 6"/>
          <p:cNvSpPr/>
          <p:nvPr/>
        </p:nvSpPr>
        <p:spPr>
          <a:xfrm>
            <a:off x="6705600" y="2304288"/>
            <a:ext cx="1524000" cy="627888"/>
          </a:xfrm>
          <a:prstGeom prst="rect">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FUNCTIONS</a:t>
            </a:r>
            <a:endParaRPr lang="en-US" dirty="0">
              <a:solidFill>
                <a:schemeClr val="tx1"/>
              </a:solidFill>
            </a:endParaRPr>
          </a:p>
        </p:txBody>
      </p:sp>
      <p:sp>
        <p:nvSpPr>
          <p:cNvPr id="8" name="Rectangle 7"/>
          <p:cNvSpPr/>
          <p:nvPr/>
        </p:nvSpPr>
        <p:spPr>
          <a:xfrm>
            <a:off x="3352800" y="3581400"/>
            <a:ext cx="2438400" cy="2286000"/>
          </a:xfrm>
          <a:prstGeom prst="rect">
            <a:avLst/>
          </a:prstGeom>
          <a:no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810000" y="3962400"/>
            <a:ext cx="1524000" cy="609600"/>
          </a:xfrm>
          <a:prstGeom prst="rect">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DATA</a:t>
            </a:r>
            <a:endParaRPr lang="en-US" dirty="0">
              <a:solidFill>
                <a:schemeClr val="tx1"/>
              </a:solidFill>
            </a:endParaRPr>
          </a:p>
        </p:txBody>
      </p:sp>
      <p:sp>
        <p:nvSpPr>
          <p:cNvPr id="10" name="Rectangle 9"/>
          <p:cNvSpPr/>
          <p:nvPr/>
        </p:nvSpPr>
        <p:spPr>
          <a:xfrm>
            <a:off x="3733800" y="5029200"/>
            <a:ext cx="1676400" cy="685800"/>
          </a:xfrm>
          <a:prstGeom prst="rect">
            <a:avLst/>
          </a:prstGeom>
          <a:solidFill>
            <a:schemeClr val="bg1"/>
          </a:solidFill>
          <a:ln>
            <a:solidFill>
              <a:schemeClr val="tx1"/>
            </a:solidFill>
          </a:ln>
          <a:effectLst>
            <a:glow rad="101600">
              <a:schemeClr val="tx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FUNCTIONS</a:t>
            </a:r>
            <a:endParaRPr lang="en-US" dirty="0">
              <a:solidFill>
                <a:schemeClr val="tx1"/>
              </a:solidFill>
            </a:endParaRPr>
          </a:p>
        </p:txBody>
      </p:sp>
      <p:cxnSp>
        <p:nvCxnSpPr>
          <p:cNvPr id="12" name="Straight Arrow Connector 11"/>
          <p:cNvCxnSpPr/>
          <p:nvPr/>
        </p:nvCxnSpPr>
        <p:spPr>
          <a:xfrm>
            <a:off x="1485900" y="1905000"/>
            <a:ext cx="0" cy="30480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4572000" y="4648200"/>
            <a:ext cx="0" cy="30480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6" idx="2"/>
          </p:cNvCxnSpPr>
          <p:nvPr/>
        </p:nvCxnSpPr>
        <p:spPr>
          <a:xfrm>
            <a:off x="7429500" y="1828800"/>
            <a:ext cx="0" cy="381000"/>
          </a:xfrm>
          <a:prstGeom prst="straightConnector1">
            <a:avLst/>
          </a:prstGeom>
          <a:ln>
            <a:solidFill>
              <a:schemeClr val="tx1"/>
            </a:solidFill>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2133600" y="3124200"/>
            <a:ext cx="1752600" cy="1770888"/>
          </a:xfrm>
          <a:prstGeom prst="straightConnector1">
            <a:avLst/>
          </a:prstGeom>
          <a:ln>
            <a:solidFill>
              <a:schemeClr val="tx1"/>
            </a:solidFill>
            <a:headEnd type="arrow"/>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2362200" y="2647188"/>
            <a:ext cx="4191000" cy="0"/>
          </a:xfrm>
          <a:prstGeom prst="straightConnector1">
            <a:avLst/>
          </a:prstGeom>
          <a:ln>
            <a:solidFill>
              <a:schemeClr val="tx1"/>
            </a:solidFill>
            <a:headEnd type="arrow"/>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5029200" y="2990088"/>
            <a:ext cx="2400300" cy="1962912"/>
          </a:xfrm>
          <a:prstGeom prst="straightConnector1">
            <a:avLst/>
          </a:prstGeom>
          <a:ln>
            <a:solidFill>
              <a:schemeClr val="tx1"/>
            </a:solidFill>
            <a:headEnd type="arrow"/>
            <a:tailEnd type="arrow"/>
          </a:ln>
          <a:effectLst>
            <a:glow rad="101600">
              <a:schemeClr val="tx1">
                <a:alpha val="60000"/>
              </a:schemeClr>
            </a:glow>
          </a:effectLst>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505968" y="489466"/>
            <a:ext cx="2209800" cy="369332"/>
          </a:xfrm>
          <a:prstGeom prst="rect">
            <a:avLst/>
          </a:prstGeom>
          <a:noFill/>
        </p:spPr>
        <p:txBody>
          <a:bodyPr wrap="square" rtlCol="0">
            <a:spAutoFit/>
          </a:bodyPr>
          <a:lstStyle/>
          <a:p>
            <a:r>
              <a:rPr lang="en-US" dirty="0" smtClean="0"/>
              <a:t>OBJECT A</a:t>
            </a:r>
            <a:endParaRPr lang="en-US" dirty="0"/>
          </a:p>
        </p:txBody>
      </p:sp>
      <p:sp>
        <p:nvSpPr>
          <p:cNvPr id="25" name="TextBox 24"/>
          <p:cNvSpPr txBox="1"/>
          <p:nvPr/>
        </p:nvSpPr>
        <p:spPr>
          <a:xfrm>
            <a:off x="6858000" y="529828"/>
            <a:ext cx="1295400" cy="369332"/>
          </a:xfrm>
          <a:prstGeom prst="rect">
            <a:avLst/>
          </a:prstGeom>
          <a:noFill/>
        </p:spPr>
        <p:txBody>
          <a:bodyPr wrap="square" rtlCol="0">
            <a:spAutoFit/>
          </a:bodyPr>
          <a:lstStyle/>
          <a:p>
            <a:r>
              <a:rPr lang="en-US" dirty="0" smtClean="0"/>
              <a:t>OBJECT B</a:t>
            </a:r>
            <a:endParaRPr lang="en-US" dirty="0"/>
          </a:p>
        </p:txBody>
      </p:sp>
      <p:sp>
        <p:nvSpPr>
          <p:cNvPr id="26" name="TextBox 25"/>
          <p:cNvSpPr txBox="1"/>
          <p:nvPr/>
        </p:nvSpPr>
        <p:spPr>
          <a:xfrm>
            <a:off x="3276600" y="2209800"/>
            <a:ext cx="2438400" cy="369332"/>
          </a:xfrm>
          <a:prstGeom prst="rect">
            <a:avLst/>
          </a:prstGeom>
          <a:noFill/>
        </p:spPr>
        <p:txBody>
          <a:bodyPr wrap="square" rtlCol="0">
            <a:spAutoFit/>
          </a:bodyPr>
          <a:lstStyle/>
          <a:p>
            <a:r>
              <a:rPr lang="en-US" dirty="0" smtClean="0"/>
              <a:t>COMMUNICATION</a:t>
            </a:r>
            <a:endParaRPr lang="en-US" dirty="0"/>
          </a:p>
        </p:txBody>
      </p:sp>
      <p:sp>
        <p:nvSpPr>
          <p:cNvPr id="27" name="TextBox 26"/>
          <p:cNvSpPr txBox="1"/>
          <p:nvPr/>
        </p:nvSpPr>
        <p:spPr>
          <a:xfrm>
            <a:off x="3733800" y="3124200"/>
            <a:ext cx="1676400" cy="369332"/>
          </a:xfrm>
          <a:prstGeom prst="rect">
            <a:avLst/>
          </a:prstGeom>
          <a:noFill/>
        </p:spPr>
        <p:txBody>
          <a:bodyPr wrap="square" rtlCol="0">
            <a:spAutoFit/>
          </a:bodyPr>
          <a:lstStyle/>
          <a:p>
            <a:r>
              <a:rPr lang="en-US" dirty="0" smtClean="0"/>
              <a:t>OBJECT C</a:t>
            </a:r>
            <a:endParaRPr lang="en-US" dirty="0"/>
          </a:p>
        </p:txBody>
      </p:sp>
    </p:spTree>
    <p:extLst>
      <p:ext uri="{BB962C8B-B14F-4D97-AF65-F5344CB8AC3E}">
        <p14:creationId xmlns:p14="http://schemas.microsoft.com/office/powerpoint/2010/main" val="182107999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1361" y="0"/>
            <a:ext cx="8991600" cy="923330"/>
          </a:xfrm>
          <a:prstGeom prst="rect">
            <a:avLst/>
          </a:prstGeom>
          <a:noFill/>
        </p:spPr>
        <p:txBody>
          <a:bodyPr wrap="square" rtlCol="0">
            <a:spAutoFit/>
          </a:bodyPr>
          <a:lstStyle/>
          <a:p>
            <a:r>
              <a:rPr lang="en-US" sz="5400" dirty="0" smtClean="0">
                <a:latin typeface="Arial Black" pitchFamily="34" charset="0"/>
              </a:rPr>
              <a:t>  </a:t>
            </a:r>
            <a:r>
              <a:rPr lang="en-US" sz="5400" dirty="0" smtClean="0">
                <a:solidFill>
                  <a:srgbClr val="B31166"/>
                </a:solidFill>
                <a:latin typeface="Cooper Black" pitchFamily="18" charset="0"/>
              </a:rPr>
              <a:t>FUNCTION / METHOD </a:t>
            </a:r>
            <a:endParaRPr lang="en-US" sz="5400" dirty="0">
              <a:solidFill>
                <a:srgbClr val="B31166"/>
              </a:solidFill>
              <a:latin typeface="Cooper Black" pitchFamily="18" charset="0"/>
            </a:endParaRPr>
          </a:p>
        </p:txBody>
      </p:sp>
      <p:sp>
        <p:nvSpPr>
          <p:cNvPr id="3" name="TextBox 2"/>
          <p:cNvSpPr txBox="1"/>
          <p:nvPr/>
        </p:nvSpPr>
        <p:spPr>
          <a:xfrm>
            <a:off x="334939" y="1241507"/>
            <a:ext cx="7239000" cy="2062103"/>
          </a:xfrm>
          <a:prstGeom prst="rect">
            <a:avLst/>
          </a:prstGeom>
          <a:noFill/>
        </p:spPr>
        <p:txBody>
          <a:bodyPr wrap="square" rtlCol="0">
            <a:spAutoFit/>
          </a:bodyPr>
          <a:lstStyle/>
          <a:p>
            <a:pPr marL="285750" indent="-285750">
              <a:buFont typeface="Arial" pitchFamily="34" charset="0"/>
              <a:buChar char="•"/>
            </a:pPr>
            <a:r>
              <a:rPr lang="en-US" sz="3200" dirty="0" smtClean="0">
                <a:latin typeface="Californian FB" pitchFamily="18" charset="0"/>
              </a:rPr>
              <a:t>A Function is a group of Statements that together perform a task .</a:t>
            </a:r>
          </a:p>
          <a:p>
            <a:pPr marL="285750" indent="-285750">
              <a:buFont typeface="Arial" pitchFamily="34" charset="0"/>
              <a:buChar char="•"/>
            </a:pPr>
            <a:r>
              <a:rPr lang="en-US" sz="3200" dirty="0" smtClean="0">
                <a:latin typeface="Californian FB" pitchFamily="18" charset="0"/>
              </a:rPr>
              <a:t>Functions can divide a code into separate small parts.</a:t>
            </a:r>
          </a:p>
        </p:txBody>
      </p:sp>
      <p:sp>
        <p:nvSpPr>
          <p:cNvPr id="4" name="TextBox 3"/>
          <p:cNvSpPr txBox="1"/>
          <p:nvPr/>
        </p:nvSpPr>
        <p:spPr>
          <a:xfrm>
            <a:off x="533400" y="3505200"/>
            <a:ext cx="3200400" cy="646331"/>
          </a:xfrm>
          <a:prstGeom prst="rect">
            <a:avLst/>
          </a:prstGeom>
          <a:noFill/>
        </p:spPr>
        <p:txBody>
          <a:bodyPr wrap="square" rtlCol="0">
            <a:spAutoFit/>
          </a:bodyPr>
          <a:lstStyle/>
          <a:p>
            <a:r>
              <a:rPr lang="en-US" sz="3600" dirty="0" smtClean="0">
                <a:latin typeface="Helvetica" pitchFamily="2" charset="0"/>
              </a:rPr>
              <a:t>SYNTAX:</a:t>
            </a:r>
            <a:endParaRPr lang="en-US" sz="3600" dirty="0">
              <a:latin typeface="Helvetica" pitchFamily="2" charset="0"/>
            </a:endParaRPr>
          </a:p>
        </p:txBody>
      </p:sp>
      <p:sp>
        <p:nvSpPr>
          <p:cNvPr id="6" name="TextBox 5"/>
          <p:cNvSpPr txBox="1"/>
          <p:nvPr/>
        </p:nvSpPr>
        <p:spPr>
          <a:xfrm>
            <a:off x="533400" y="4419600"/>
            <a:ext cx="8382000" cy="1815882"/>
          </a:xfrm>
          <a:prstGeom prst="rect">
            <a:avLst/>
          </a:prstGeom>
          <a:noFill/>
        </p:spPr>
        <p:txBody>
          <a:bodyPr wrap="square" rtlCol="0">
            <a:spAutoFit/>
          </a:bodyPr>
          <a:lstStyle/>
          <a:p>
            <a:r>
              <a:rPr lang="en-US" sz="2800" dirty="0" err="1" smtClean="0">
                <a:latin typeface="Californian FB" pitchFamily="18" charset="0"/>
              </a:rPr>
              <a:t>return_type</a:t>
            </a:r>
            <a:r>
              <a:rPr lang="en-US" sz="2800" dirty="0">
                <a:latin typeface="Californian FB" pitchFamily="18" charset="0"/>
              </a:rPr>
              <a:t> </a:t>
            </a:r>
            <a:r>
              <a:rPr lang="en-US" sz="2800" dirty="0" smtClean="0">
                <a:latin typeface="Californian FB" pitchFamily="18" charset="0"/>
              </a:rPr>
              <a:t>function name( parameter list)</a:t>
            </a:r>
          </a:p>
          <a:p>
            <a:r>
              <a:rPr lang="en-US" sz="2800" dirty="0" smtClean="0">
                <a:latin typeface="Californian FB" pitchFamily="18" charset="0"/>
              </a:rPr>
              <a:t>{ </a:t>
            </a:r>
          </a:p>
          <a:p>
            <a:r>
              <a:rPr lang="en-US" sz="2800" dirty="0">
                <a:latin typeface="Californian FB" pitchFamily="18" charset="0"/>
              </a:rPr>
              <a:t> </a:t>
            </a:r>
            <a:r>
              <a:rPr lang="en-US" sz="2800" dirty="0" smtClean="0">
                <a:latin typeface="Californian FB" pitchFamily="18" charset="0"/>
              </a:rPr>
              <a:t>//body of the function</a:t>
            </a:r>
          </a:p>
          <a:p>
            <a:r>
              <a:rPr lang="en-US" sz="2800" dirty="0">
                <a:latin typeface="Californian FB" pitchFamily="18" charset="0"/>
              </a:rPr>
              <a:t>}</a:t>
            </a:r>
          </a:p>
        </p:txBody>
      </p:sp>
    </p:spTree>
    <p:extLst>
      <p:ext uri="{BB962C8B-B14F-4D97-AF65-F5344CB8AC3E}">
        <p14:creationId xmlns:p14="http://schemas.microsoft.com/office/powerpoint/2010/main" val="34848156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333141"/>
            <a:ext cx="6934200" cy="6524863"/>
          </a:xfrm>
          <a:prstGeom prst="rect">
            <a:avLst/>
          </a:prstGeom>
          <a:noFill/>
        </p:spPr>
        <p:txBody>
          <a:bodyPr wrap="square" rtlCol="0">
            <a:spAutoFit/>
          </a:bodyPr>
          <a:lstStyle/>
          <a:p>
            <a:r>
              <a:rPr lang="en-US" sz="2200" dirty="0">
                <a:latin typeface="Californian FB" pitchFamily="18" charset="0"/>
              </a:rPr>
              <a:t>#include&lt;</a:t>
            </a:r>
            <a:r>
              <a:rPr lang="en-US" sz="2200" dirty="0" err="1">
                <a:latin typeface="Californian FB" pitchFamily="18" charset="0"/>
              </a:rPr>
              <a:t>iostream.h</a:t>
            </a:r>
            <a:r>
              <a:rPr lang="en-US" sz="2200" dirty="0">
                <a:latin typeface="Californian FB" pitchFamily="18" charset="0"/>
              </a:rPr>
              <a:t>&gt;</a:t>
            </a:r>
          </a:p>
          <a:p>
            <a:r>
              <a:rPr lang="en-US" sz="2200" dirty="0">
                <a:latin typeface="Californian FB" pitchFamily="18" charset="0"/>
              </a:rPr>
              <a:t>#include&lt;</a:t>
            </a:r>
            <a:r>
              <a:rPr lang="en-US" sz="2200" dirty="0" err="1">
                <a:latin typeface="Californian FB" pitchFamily="18" charset="0"/>
              </a:rPr>
              <a:t>conio.h</a:t>
            </a:r>
            <a:r>
              <a:rPr lang="en-US" sz="2200" dirty="0">
                <a:latin typeface="Californian FB" pitchFamily="18" charset="0"/>
              </a:rPr>
              <a:t>&gt;</a:t>
            </a:r>
          </a:p>
          <a:p>
            <a:r>
              <a:rPr lang="en-US" sz="2200" dirty="0">
                <a:latin typeface="Californian FB" pitchFamily="18" charset="0"/>
              </a:rPr>
              <a:t>class Test       //class declaration</a:t>
            </a:r>
          </a:p>
          <a:p>
            <a:r>
              <a:rPr lang="en-US" sz="2200" dirty="0">
                <a:latin typeface="Californian FB" pitchFamily="18" charset="0"/>
              </a:rPr>
              <a:t> {</a:t>
            </a:r>
          </a:p>
          <a:p>
            <a:r>
              <a:rPr lang="en-US" sz="2200" dirty="0">
                <a:latin typeface="Californian FB" pitchFamily="18" charset="0"/>
              </a:rPr>
              <a:t>  public:        //access modifier</a:t>
            </a:r>
          </a:p>
          <a:p>
            <a:r>
              <a:rPr lang="en-US" sz="2200" dirty="0">
                <a:latin typeface="Californian FB" pitchFamily="18" charset="0"/>
              </a:rPr>
              <a:t>  string name;</a:t>
            </a:r>
          </a:p>
          <a:p>
            <a:r>
              <a:rPr lang="en-US" sz="2200" dirty="0">
                <a:latin typeface="Californian FB" pitchFamily="18" charset="0"/>
              </a:rPr>
              <a:t>   void </a:t>
            </a:r>
            <a:r>
              <a:rPr lang="en-US" sz="2200" dirty="0" err="1">
                <a:latin typeface="Californian FB" pitchFamily="18" charset="0"/>
              </a:rPr>
              <a:t>funct</a:t>
            </a:r>
            <a:r>
              <a:rPr lang="en-US" sz="2200" dirty="0">
                <a:latin typeface="Californian FB" pitchFamily="18" charset="0"/>
              </a:rPr>
              <a:t>()   //function declaration</a:t>
            </a:r>
          </a:p>
          <a:p>
            <a:r>
              <a:rPr lang="en-US" sz="2200" dirty="0">
                <a:latin typeface="Californian FB" pitchFamily="18" charset="0"/>
              </a:rPr>
              <a:t>   {</a:t>
            </a:r>
          </a:p>
          <a:p>
            <a:r>
              <a:rPr lang="en-US" sz="2200" dirty="0">
                <a:latin typeface="Californian FB" pitchFamily="18" charset="0"/>
              </a:rPr>
              <a:t>     </a:t>
            </a:r>
            <a:r>
              <a:rPr lang="en-US" sz="2200" dirty="0" err="1">
                <a:latin typeface="Californian FB" pitchFamily="18" charset="0"/>
              </a:rPr>
              <a:t>cout</a:t>
            </a:r>
            <a:r>
              <a:rPr lang="en-US" sz="2200" dirty="0">
                <a:latin typeface="Californian FB" pitchFamily="18" charset="0"/>
              </a:rPr>
              <a:t>&lt;&lt;"ENTERED NAME IS"&lt;&lt;name;</a:t>
            </a:r>
          </a:p>
          <a:p>
            <a:r>
              <a:rPr lang="en-US" sz="2200" dirty="0">
                <a:latin typeface="Californian FB" pitchFamily="18" charset="0"/>
              </a:rPr>
              <a:t>   }</a:t>
            </a:r>
          </a:p>
          <a:p>
            <a:r>
              <a:rPr lang="en-US" sz="2200" dirty="0">
                <a:latin typeface="Californian FB" pitchFamily="18" charset="0"/>
              </a:rPr>
              <a:t> };</a:t>
            </a:r>
          </a:p>
          <a:p>
            <a:r>
              <a:rPr lang="en-US" sz="2200" dirty="0">
                <a:latin typeface="Californian FB" pitchFamily="18" charset="0"/>
              </a:rPr>
              <a:t> void main()</a:t>
            </a:r>
          </a:p>
          <a:p>
            <a:r>
              <a:rPr lang="en-US" sz="2200" dirty="0">
                <a:latin typeface="Californian FB" pitchFamily="18" charset="0"/>
              </a:rPr>
              <a:t>{</a:t>
            </a:r>
          </a:p>
          <a:p>
            <a:r>
              <a:rPr lang="en-US" sz="2200" dirty="0">
                <a:latin typeface="Californian FB" pitchFamily="18" charset="0"/>
              </a:rPr>
              <a:t>   Test t1,t2;    //object created</a:t>
            </a:r>
          </a:p>
          <a:p>
            <a:r>
              <a:rPr lang="en-US" sz="2200" dirty="0">
                <a:latin typeface="Californian FB" pitchFamily="18" charset="0"/>
              </a:rPr>
              <a:t>   t1.name= "CSESA";</a:t>
            </a:r>
          </a:p>
          <a:p>
            <a:r>
              <a:rPr lang="en-US" sz="2200" dirty="0">
                <a:latin typeface="Californian FB" pitchFamily="18" charset="0"/>
              </a:rPr>
              <a:t>   t2.name="INCODE WE TRUST";</a:t>
            </a:r>
          </a:p>
          <a:p>
            <a:r>
              <a:rPr lang="en-US" sz="2200" dirty="0">
                <a:latin typeface="Californian FB" pitchFamily="18" charset="0"/>
              </a:rPr>
              <a:t>   t1.funct();    //function call</a:t>
            </a:r>
          </a:p>
          <a:p>
            <a:r>
              <a:rPr lang="en-US" sz="2200" dirty="0">
                <a:latin typeface="Californian FB" pitchFamily="18" charset="0"/>
              </a:rPr>
              <a:t>   t2.funct();</a:t>
            </a:r>
          </a:p>
          <a:p>
            <a:r>
              <a:rPr lang="en-US" sz="2200" dirty="0">
                <a:latin typeface="Californian FB" pitchFamily="18" charset="0"/>
              </a:rPr>
              <a:t>}</a:t>
            </a:r>
          </a:p>
        </p:txBody>
      </p:sp>
    </p:spTree>
    <p:extLst>
      <p:ext uri="{BB962C8B-B14F-4D97-AF65-F5344CB8AC3E}">
        <p14:creationId xmlns:p14="http://schemas.microsoft.com/office/powerpoint/2010/main" val="249290814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b="7677"/>
          <a:stretch/>
        </p:blipFill>
        <p:spPr>
          <a:xfrm>
            <a:off x="533400" y="3429000"/>
            <a:ext cx="2992582" cy="2983876"/>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95800" y="3212476"/>
            <a:ext cx="4211942" cy="3200400"/>
          </a:xfrm>
          <a:prstGeom prst="rect">
            <a:avLst/>
          </a:prstGeom>
        </p:spPr>
      </p:pic>
      <p:sp>
        <p:nvSpPr>
          <p:cNvPr id="4" name="Cloud Callout 3"/>
          <p:cNvSpPr/>
          <p:nvPr/>
        </p:nvSpPr>
        <p:spPr>
          <a:xfrm>
            <a:off x="762000" y="2667000"/>
            <a:ext cx="1911927" cy="1371600"/>
          </a:xfrm>
          <a:prstGeom prst="cloudCallout">
            <a:avLst/>
          </a:prstGeom>
          <a:solidFill>
            <a:srgbClr val="B31166">
              <a:alpha val="7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latin typeface="Comic Sans MS" pitchFamily="66" charset="0"/>
              </a:rPr>
              <a:t>Excited!!</a:t>
            </a:r>
            <a:endParaRPr lang="en-IN" sz="2000" b="1" dirty="0">
              <a:latin typeface="Comic Sans MS" pitchFamily="66" charset="0"/>
            </a:endParaRPr>
          </a:p>
        </p:txBody>
      </p:sp>
      <p:sp>
        <p:nvSpPr>
          <p:cNvPr id="5" name="TextBox 4"/>
          <p:cNvSpPr txBox="1"/>
          <p:nvPr/>
        </p:nvSpPr>
        <p:spPr>
          <a:xfrm>
            <a:off x="381000" y="304800"/>
            <a:ext cx="7391400" cy="1815882"/>
          </a:xfrm>
          <a:prstGeom prst="rect">
            <a:avLst/>
          </a:prstGeom>
          <a:noFill/>
        </p:spPr>
        <p:txBody>
          <a:bodyPr wrap="square" rtlCol="0">
            <a:spAutoFit/>
          </a:bodyPr>
          <a:lstStyle/>
          <a:p>
            <a:r>
              <a:rPr lang="en-IN" sz="2800" dirty="0" smtClean="0">
                <a:latin typeface="Cooper Black" pitchFamily="18" charset="0"/>
              </a:rPr>
              <a:t>You might don’t know… but God is an OOP’s programmer…</a:t>
            </a:r>
          </a:p>
          <a:p>
            <a:r>
              <a:rPr lang="en-IN" sz="2800" dirty="0" err="1" smtClean="0">
                <a:latin typeface="Cooper Black" pitchFamily="18" charset="0"/>
              </a:rPr>
              <a:t>Wanna</a:t>
            </a:r>
            <a:r>
              <a:rPr lang="en-IN" sz="2800" dirty="0" smtClean="0">
                <a:latin typeface="Cooper Black" pitchFamily="18" charset="0"/>
              </a:rPr>
              <a:t> know how!!</a:t>
            </a:r>
          </a:p>
          <a:p>
            <a:r>
              <a:rPr lang="en-IN" sz="2800" dirty="0" smtClean="0">
                <a:latin typeface="Cooper Black" pitchFamily="18" charset="0"/>
              </a:rPr>
              <a:t>Let’s see</a:t>
            </a:r>
            <a:endParaRPr lang="en-IN" sz="2400" dirty="0">
              <a:latin typeface="Cooper Black" pitchFamily="18" charset="0"/>
            </a:endParaRPr>
          </a:p>
        </p:txBody>
      </p:sp>
    </p:spTree>
    <p:extLst>
      <p:ext uri="{BB962C8B-B14F-4D97-AF65-F5344CB8AC3E}">
        <p14:creationId xmlns:p14="http://schemas.microsoft.com/office/powerpoint/2010/main" val="12336329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6311" y="1873663"/>
            <a:ext cx="8133344" cy="1015663"/>
          </a:xfrm>
          <a:prstGeom prst="rect">
            <a:avLst/>
          </a:prstGeom>
        </p:spPr>
        <p:txBody>
          <a:bodyPr wrap="square">
            <a:spAutoFit/>
          </a:bodyPr>
          <a:lstStyle/>
          <a:p>
            <a:r>
              <a:rPr lang="en-IN" sz="2000" dirty="0" smtClean="0">
                <a:latin typeface="Helvetica" pitchFamily="2" charset="0"/>
              </a:rPr>
              <a:t>He </a:t>
            </a:r>
            <a:r>
              <a:rPr lang="en-IN" sz="2000" dirty="0">
                <a:latin typeface="Helvetica" pitchFamily="2" charset="0"/>
              </a:rPr>
              <a:t>first created a class called Human. Added some attributes and functions. Attributes such as eyes, ears, brain, legs. Functions such as walk, talk, think, sleep etc.</a:t>
            </a:r>
          </a:p>
        </p:txBody>
      </p:sp>
      <p:pic>
        <p:nvPicPr>
          <p:cNvPr id="4" name="Picture 3"/>
          <p:cNvPicPr>
            <a:picLocks noChangeAspect="1"/>
          </p:cNvPicPr>
          <p:nvPr/>
        </p:nvPicPr>
        <p:blipFill>
          <a:blip r:embed="rId2" cstate="print">
            <a:extLst>
              <a:ext uri="{BEBA8EAE-BF5A-486C-A8C5-ECC9F3942E4B}">
                <a14:imgProps xmlns:a14="http://schemas.microsoft.com/office/drawing/2010/main">
                  <a14:imgLayer r:embed="rId3">
                    <a14:imgEffect>
                      <a14:backgroundRemoval t="0" b="97443" l="0" r="99000"/>
                    </a14:imgEffect>
                  </a14:imgLayer>
                </a14:imgProps>
              </a:ext>
              <a:ext uri="{28A0092B-C50C-407E-A947-70E740481C1C}">
                <a14:useLocalDpi xmlns:a14="http://schemas.microsoft.com/office/drawing/2010/main" val="0"/>
              </a:ext>
            </a:extLst>
          </a:blip>
          <a:stretch>
            <a:fillRect/>
          </a:stretch>
        </p:blipFill>
        <p:spPr>
          <a:xfrm rot="20678511">
            <a:off x="5467058" y="2825157"/>
            <a:ext cx="866775" cy="1017016"/>
          </a:xfrm>
          <a:prstGeom prst="rect">
            <a:avLst/>
          </a:prstGeom>
        </p:spPr>
      </p:pic>
      <p:sp>
        <p:nvSpPr>
          <p:cNvPr id="5" name="TextBox 4"/>
          <p:cNvSpPr txBox="1"/>
          <p:nvPr/>
        </p:nvSpPr>
        <p:spPr>
          <a:xfrm>
            <a:off x="6453036" y="3579210"/>
            <a:ext cx="1171435" cy="369332"/>
          </a:xfrm>
          <a:prstGeom prst="rect">
            <a:avLst/>
          </a:prstGeom>
          <a:noFill/>
        </p:spPr>
        <p:txBody>
          <a:bodyPr wrap="square" rtlCol="0">
            <a:spAutoFit/>
          </a:bodyPr>
          <a:lstStyle/>
          <a:p>
            <a:r>
              <a:rPr lang="en-IN" b="1" i="1" dirty="0" smtClean="0"/>
              <a:t>Class</a:t>
            </a:r>
            <a:endParaRPr lang="en-IN" b="1" i="1" dirty="0"/>
          </a:p>
        </p:txBody>
      </p:sp>
      <p:pic>
        <p:nvPicPr>
          <p:cNvPr id="12" name="Picture 11"/>
          <p:cNvPicPr>
            <a:picLocks noChangeAspect="1"/>
          </p:cNvPicPr>
          <p:nvPr/>
        </p:nvPicPr>
        <p:blipFill rotWithShape="1">
          <a:blip r:embed="rId4">
            <a:extLst>
              <a:ext uri="{28A0092B-C50C-407E-A947-70E740481C1C}">
                <a14:useLocalDpi xmlns:a14="http://schemas.microsoft.com/office/drawing/2010/main" val="0"/>
              </a:ext>
            </a:extLst>
          </a:blip>
          <a:srcRect t="28721" b="30694"/>
          <a:stretch/>
        </p:blipFill>
        <p:spPr>
          <a:xfrm>
            <a:off x="0" y="4648200"/>
            <a:ext cx="9144000" cy="2087517"/>
          </a:xfrm>
          <a:prstGeom prst="rect">
            <a:avLst/>
          </a:prstGeom>
        </p:spPr>
      </p:pic>
      <p:sp>
        <p:nvSpPr>
          <p:cNvPr id="13" name="TextBox 12"/>
          <p:cNvSpPr txBox="1"/>
          <p:nvPr/>
        </p:nvSpPr>
        <p:spPr>
          <a:xfrm>
            <a:off x="1112109" y="170646"/>
            <a:ext cx="5334000" cy="954107"/>
          </a:xfrm>
          <a:prstGeom prst="rect">
            <a:avLst/>
          </a:prstGeom>
          <a:noFill/>
        </p:spPr>
        <p:txBody>
          <a:bodyPr wrap="square" rtlCol="0">
            <a:spAutoFit/>
          </a:bodyPr>
          <a:lstStyle/>
          <a:p>
            <a:r>
              <a:rPr lang="en-IN" sz="2800" dirty="0" smtClean="0">
                <a:latin typeface="Cooper Black" pitchFamily="18" charset="0"/>
              </a:rPr>
              <a:t>First comes the classes he created</a:t>
            </a:r>
            <a:endParaRPr lang="en-IN" sz="2800" dirty="0">
              <a:latin typeface="Cooper Black" pitchFamily="18" charset="0"/>
            </a:endParaRPr>
          </a:p>
        </p:txBody>
      </p:sp>
      <p:sp>
        <p:nvSpPr>
          <p:cNvPr id="14" name="Flowchart: Connector 13"/>
          <p:cNvSpPr/>
          <p:nvPr/>
        </p:nvSpPr>
        <p:spPr>
          <a:xfrm>
            <a:off x="186311" y="304800"/>
            <a:ext cx="651889" cy="68580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latin typeface="Comic Sans MS" pitchFamily="66" charset="0"/>
              </a:rPr>
              <a:t>1.</a:t>
            </a:r>
            <a:endParaRPr lang="en-IN" dirty="0">
              <a:latin typeface="Comic Sans MS" pitchFamily="66" charset="0"/>
            </a:endParaRPr>
          </a:p>
        </p:txBody>
      </p:sp>
    </p:spTree>
    <p:extLst>
      <p:ext uri="{BB962C8B-B14F-4D97-AF65-F5344CB8AC3E}">
        <p14:creationId xmlns:p14="http://schemas.microsoft.com/office/powerpoint/2010/main" val="279224643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3450" y="3124200"/>
            <a:ext cx="6229295" cy="2246769"/>
          </a:xfrm>
          <a:prstGeom prst="rect">
            <a:avLst/>
          </a:prstGeom>
        </p:spPr>
        <p:txBody>
          <a:bodyPr wrap="square">
            <a:spAutoFit/>
          </a:bodyPr>
          <a:lstStyle/>
          <a:p>
            <a:r>
              <a:rPr lang="en-IN" sz="2000" dirty="0" smtClean="0">
                <a:latin typeface="Helvetica" pitchFamily="2" charset="0"/>
              </a:rPr>
              <a:t>Like </a:t>
            </a:r>
            <a:r>
              <a:rPr lang="en-IN" sz="2000" dirty="0">
                <a:latin typeface="Helvetica" pitchFamily="2" charset="0"/>
              </a:rPr>
              <a:t>a special Adam's apple for the man, the breasts for the woman and a few other specific ones. He added functions specific to these classes, for instance he gave the function "</a:t>
            </a:r>
            <a:r>
              <a:rPr lang="en-IN" sz="2000" dirty="0" err="1">
                <a:latin typeface="Helvetica" pitchFamily="2" charset="0"/>
              </a:rPr>
              <a:t>GiveBirthToNewHuman</a:t>
            </a:r>
            <a:r>
              <a:rPr lang="en-IN" sz="2000" dirty="0">
                <a:latin typeface="Helvetica" pitchFamily="2" charset="0"/>
              </a:rPr>
              <a:t>" to the woman class. It was a complex function intended to spawn new objects and he did a great job there</a:t>
            </a:r>
            <a:r>
              <a:rPr lang="en-IN" sz="2000" dirty="0" smtClean="0">
                <a:latin typeface="Helvetica" pitchFamily="2" charset="0"/>
              </a:rPr>
              <a:t>.</a:t>
            </a:r>
            <a:endParaRPr lang="en-IN" sz="2000" dirty="0">
              <a:latin typeface="Helvetica" pitchFamily="2" charset="0"/>
            </a:endParaRPr>
          </a:p>
        </p:txBody>
      </p:sp>
      <p:sp>
        <p:nvSpPr>
          <p:cNvPr id="3" name="TextBox 2"/>
          <p:cNvSpPr txBox="1"/>
          <p:nvPr/>
        </p:nvSpPr>
        <p:spPr>
          <a:xfrm>
            <a:off x="4405382" y="5410093"/>
            <a:ext cx="1905000" cy="369332"/>
          </a:xfrm>
          <a:prstGeom prst="rect">
            <a:avLst/>
          </a:prstGeom>
          <a:noFill/>
        </p:spPr>
        <p:txBody>
          <a:bodyPr wrap="square" rtlCol="0">
            <a:spAutoFit/>
          </a:bodyPr>
          <a:lstStyle/>
          <a:p>
            <a:r>
              <a:rPr lang="en-IN" b="1" i="1" dirty="0"/>
              <a:t>Inheritance</a:t>
            </a:r>
            <a:r>
              <a:rPr lang="en-IN" dirty="0"/>
              <a:t> </a:t>
            </a:r>
          </a:p>
        </p:txBody>
      </p:sp>
      <p:pic>
        <p:nvPicPr>
          <p:cNvPr id="4" name="Picture 3"/>
          <p:cNvPicPr>
            <a:picLocks noChangeAspect="1"/>
          </p:cNvPicPr>
          <p:nvPr/>
        </p:nvPicPr>
        <p:blipFill>
          <a:blip r:embed="rId2" cstate="print">
            <a:extLst>
              <a:ext uri="{BEBA8EAE-BF5A-486C-A8C5-ECC9F3942E4B}">
                <a14:imgProps xmlns:a14="http://schemas.microsoft.com/office/drawing/2010/main">
                  <a14:imgLayer r:embed="rId3">
                    <a14:imgEffect>
                      <a14:backgroundRemoval t="0" b="97443" l="0" r="99000"/>
                    </a14:imgEffect>
                  </a14:imgLayer>
                </a14:imgProps>
              </a:ext>
              <a:ext uri="{28A0092B-C50C-407E-A947-70E740481C1C}">
                <a14:useLocalDpi xmlns:a14="http://schemas.microsoft.com/office/drawing/2010/main" val="0"/>
              </a:ext>
            </a:extLst>
          </a:blip>
          <a:stretch>
            <a:fillRect/>
          </a:stretch>
        </p:blipFill>
        <p:spPr>
          <a:xfrm rot="19822515">
            <a:off x="3562811" y="5286872"/>
            <a:ext cx="866775" cy="1017016"/>
          </a:xfrm>
          <a:prstGeom prst="rect">
            <a:avLst/>
          </a:prstGeom>
        </p:spPr>
      </p:pic>
      <p:sp>
        <p:nvSpPr>
          <p:cNvPr id="5" name="Flowchart: Connector 4"/>
          <p:cNvSpPr/>
          <p:nvPr/>
        </p:nvSpPr>
        <p:spPr>
          <a:xfrm>
            <a:off x="186311" y="304800"/>
            <a:ext cx="651889" cy="68580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Comic Sans MS" pitchFamily="66" charset="0"/>
              </a:rPr>
              <a:t>2</a:t>
            </a:r>
            <a:r>
              <a:rPr lang="en-IN" sz="2400" dirty="0" smtClean="0">
                <a:latin typeface="Comic Sans MS" pitchFamily="66" charset="0"/>
              </a:rPr>
              <a:t>.</a:t>
            </a:r>
            <a:endParaRPr lang="en-IN" dirty="0">
              <a:latin typeface="Comic Sans MS" pitchFamily="66" charset="0"/>
            </a:endParaRPr>
          </a:p>
        </p:txBody>
      </p:sp>
      <p:sp>
        <p:nvSpPr>
          <p:cNvPr id="6" name="TextBox 5"/>
          <p:cNvSpPr txBox="1"/>
          <p:nvPr/>
        </p:nvSpPr>
        <p:spPr>
          <a:xfrm>
            <a:off x="966698" y="230455"/>
            <a:ext cx="7315202" cy="954107"/>
          </a:xfrm>
          <a:prstGeom prst="rect">
            <a:avLst/>
          </a:prstGeom>
          <a:noFill/>
        </p:spPr>
        <p:txBody>
          <a:bodyPr wrap="square" rtlCol="0">
            <a:spAutoFit/>
          </a:bodyPr>
          <a:lstStyle/>
          <a:p>
            <a:r>
              <a:rPr lang="en-IN" sz="2800" dirty="0" smtClean="0">
                <a:latin typeface="Cooper Black" pitchFamily="18" charset="0"/>
              </a:rPr>
              <a:t>Then comes the two main subclasses: Man and Woman</a:t>
            </a:r>
            <a:endParaRPr lang="en-IN" sz="2800" dirty="0">
              <a:latin typeface="Cooper Black" pitchFamily="18" charset="0"/>
            </a:endParaRPr>
          </a:p>
        </p:txBody>
      </p:sp>
      <p:pic>
        <p:nvPicPr>
          <p:cNvPr id="7" name="Picture 6"/>
          <p:cNvPicPr>
            <a:picLocks noChangeAspect="1"/>
          </p:cNvPicPr>
          <p:nvPr/>
        </p:nvPicPr>
        <p:blipFill>
          <a:blip r:embed="rId4" cstate="print">
            <a:extLst>
              <a:ext uri="{BEBA8EAE-BF5A-486C-A8C5-ECC9F3942E4B}">
                <a14:imgProps xmlns:a14="http://schemas.microsoft.com/office/drawing/2010/main">
                  <a14:imgLayer r:embed="rId5">
                    <a14:imgEffect>
                      <a14:backgroundRemoval t="2930" b="98633" l="9961" r="89844">
                        <a14:foregroundMark x1="25977" y1="42383" x2="35840" y2="75195"/>
                        <a14:foregroundMark x1="37500" y1="44043" x2="32031" y2="71289"/>
                        <a14:foregroundMark x1="35840" y1="41211" x2="35840" y2="41211"/>
                        <a14:foregroundMark x1="22559" y1="62012" x2="22559" y2="62012"/>
                        <a14:foregroundMark x1="45996" y1="67285" x2="45996" y2="67285"/>
                        <a14:foregroundMark x1="78711" y1="64844" x2="78711" y2="64844"/>
                        <a14:foregroundMark x1="74023" y1="20020" x2="72266" y2="92773"/>
                        <a14:foregroundMark x1="43164" y1="46094" x2="45313" y2="63867"/>
                        <a14:foregroundMark x1="70996" y1="23047" x2="70996" y2="23047"/>
                        <a14:foregroundMark x1="82129" y1="23633" x2="82129" y2="23633"/>
                        <a14:foregroundMark x1="82324" y1="23438" x2="68164" y2="22461"/>
                        <a14:foregroundMark x1="23145" y1="51953" x2="23145" y2="51953"/>
                        <a14:backgroundMark x1="13867" y1="8496" x2="14648" y2="55371"/>
                        <a14:backgroundMark x1="58887" y1="14160" x2="56836" y2="85059"/>
                      </a14:backgroundRemoval>
                    </a14:imgEffect>
                  </a14:imgLayer>
                </a14:imgProps>
              </a:ext>
              <a:ext uri="{28A0092B-C50C-407E-A947-70E740481C1C}">
                <a14:useLocalDpi xmlns:a14="http://schemas.microsoft.com/office/drawing/2010/main" val="0"/>
              </a:ext>
            </a:extLst>
          </a:blip>
          <a:stretch>
            <a:fillRect/>
          </a:stretch>
        </p:blipFill>
        <p:spPr>
          <a:xfrm>
            <a:off x="5638800" y="3124200"/>
            <a:ext cx="3686037" cy="3733800"/>
          </a:xfrm>
          <a:prstGeom prst="rect">
            <a:avLst/>
          </a:prstGeom>
        </p:spPr>
      </p:pic>
      <p:sp>
        <p:nvSpPr>
          <p:cNvPr id="8" name="TextBox 7"/>
          <p:cNvSpPr txBox="1"/>
          <p:nvPr/>
        </p:nvSpPr>
        <p:spPr>
          <a:xfrm>
            <a:off x="304436" y="1553894"/>
            <a:ext cx="7977463" cy="400110"/>
          </a:xfrm>
          <a:prstGeom prst="rect">
            <a:avLst/>
          </a:prstGeom>
          <a:noFill/>
        </p:spPr>
        <p:txBody>
          <a:bodyPr wrap="square" rtlCol="0">
            <a:spAutoFit/>
          </a:bodyPr>
          <a:lstStyle/>
          <a:p>
            <a:r>
              <a:rPr lang="en-IN" dirty="0">
                <a:latin typeface="Helvetica" pitchFamily="2" charset="0"/>
              </a:rPr>
              <a:t>He next created 2 sub classes - </a:t>
            </a:r>
            <a:r>
              <a:rPr lang="en-IN" sz="2000" b="1" dirty="0">
                <a:latin typeface="Helvetica" pitchFamily="2" charset="0"/>
              </a:rPr>
              <a:t>Man and Woman</a:t>
            </a:r>
            <a:r>
              <a:rPr lang="en-IN" dirty="0">
                <a:latin typeface="Helvetica" pitchFamily="2" charset="0"/>
              </a:rPr>
              <a:t>.</a:t>
            </a:r>
            <a:endParaRPr lang="en-IN" dirty="0"/>
          </a:p>
        </p:txBody>
      </p:sp>
      <p:sp>
        <p:nvSpPr>
          <p:cNvPr id="9" name="TextBox 8"/>
          <p:cNvSpPr txBox="1"/>
          <p:nvPr/>
        </p:nvSpPr>
        <p:spPr>
          <a:xfrm>
            <a:off x="267696" y="2078182"/>
            <a:ext cx="8153400" cy="954107"/>
          </a:xfrm>
          <a:prstGeom prst="rect">
            <a:avLst/>
          </a:prstGeom>
          <a:noFill/>
        </p:spPr>
        <p:txBody>
          <a:bodyPr wrap="square" rtlCol="0">
            <a:spAutoFit/>
          </a:bodyPr>
          <a:lstStyle/>
          <a:p>
            <a:r>
              <a:rPr lang="en-IN" dirty="0">
                <a:latin typeface="Helvetica" pitchFamily="2" charset="0"/>
              </a:rPr>
              <a:t>They inherited the attributes and functions of class human. However he added </a:t>
            </a:r>
            <a:r>
              <a:rPr lang="en-IN" sz="2000" b="1" dirty="0">
                <a:latin typeface="Helvetica" pitchFamily="2" charset="0"/>
              </a:rPr>
              <a:t>some attributes and functions specific to these classes</a:t>
            </a:r>
            <a:r>
              <a:rPr lang="en-IN" dirty="0">
                <a:latin typeface="Helvetica" pitchFamily="2" charset="0"/>
              </a:rPr>
              <a:t>. For the man and the woman class, he added attributes specific to their anatomy.</a:t>
            </a:r>
            <a:endParaRPr lang="en-IN" dirty="0"/>
          </a:p>
        </p:txBody>
      </p:sp>
    </p:spTree>
    <p:extLst>
      <p:ext uri="{BB962C8B-B14F-4D97-AF65-F5344CB8AC3E}">
        <p14:creationId xmlns:p14="http://schemas.microsoft.com/office/powerpoint/2010/main" val="1342072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740727" y="5380672"/>
            <a:ext cx="5410200" cy="1477328"/>
          </a:xfrm>
          <a:prstGeom prst="rect">
            <a:avLst/>
          </a:prstGeom>
          <a:noFill/>
        </p:spPr>
        <p:txBody>
          <a:bodyPr wrap="square" rtlCol="0">
            <a:spAutoFit/>
          </a:bodyPr>
          <a:lstStyle/>
          <a:p>
            <a:pPr algn="r"/>
            <a:r>
              <a:rPr lang="en-IN" dirty="0" smtClean="0">
                <a:latin typeface="Helvetica" pitchFamily="2" charset="0"/>
              </a:rPr>
              <a:t>So </a:t>
            </a:r>
            <a:r>
              <a:rPr lang="en-IN" dirty="0">
                <a:latin typeface="Helvetica" pitchFamily="2" charset="0"/>
              </a:rPr>
              <a:t>different use of attributes. </a:t>
            </a:r>
            <a:r>
              <a:rPr lang="en-IN" dirty="0" smtClean="0">
                <a:latin typeface="Helvetica" pitchFamily="2" charset="0"/>
              </a:rPr>
              <a:t>He also brought </a:t>
            </a:r>
            <a:r>
              <a:rPr lang="en-IN" dirty="0">
                <a:latin typeface="Helvetica" pitchFamily="2" charset="0"/>
              </a:rPr>
              <a:t>in a new associated term called function overloading as he was overloading multiple </a:t>
            </a:r>
            <a:r>
              <a:rPr lang="en-IN" dirty="0" err="1">
                <a:latin typeface="Helvetica" pitchFamily="2" charset="0"/>
              </a:rPr>
              <a:t>capabilites</a:t>
            </a:r>
            <a:r>
              <a:rPr lang="en-IN" dirty="0">
                <a:latin typeface="Helvetica" pitchFamily="2" charset="0"/>
              </a:rPr>
              <a:t> onto the function "</a:t>
            </a:r>
            <a:r>
              <a:rPr lang="en-IN" dirty="0" err="1">
                <a:latin typeface="Helvetica" pitchFamily="2" charset="0"/>
              </a:rPr>
              <a:t>ConsumeThroughMouth</a:t>
            </a:r>
            <a:r>
              <a:rPr lang="en-IN" dirty="0">
                <a:latin typeface="Helvetica" pitchFamily="2" charset="0"/>
              </a:rPr>
              <a:t>"</a:t>
            </a:r>
          </a:p>
          <a:p>
            <a:pPr algn="r"/>
            <a:endParaRPr lang="en-IN" dirty="0">
              <a:latin typeface="Helvetica" pitchFamily="2" charset="0"/>
            </a:endParaRPr>
          </a:p>
        </p:txBody>
      </p:sp>
      <p:sp>
        <p:nvSpPr>
          <p:cNvPr id="3" name="TextBox 2"/>
          <p:cNvSpPr txBox="1"/>
          <p:nvPr/>
        </p:nvSpPr>
        <p:spPr>
          <a:xfrm>
            <a:off x="9150927" y="4724400"/>
            <a:ext cx="1905000" cy="369332"/>
          </a:xfrm>
          <a:prstGeom prst="rect">
            <a:avLst/>
          </a:prstGeom>
          <a:noFill/>
        </p:spPr>
        <p:txBody>
          <a:bodyPr wrap="square" rtlCol="0">
            <a:spAutoFit/>
          </a:bodyPr>
          <a:lstStyle/>
          <a:p>
            <a:r>
              <a:rPr lang="en-IN" dirty="0"/>
              <a:t> </a:t>
            </a:r>
          </a:p>
        </p:txBody>
      </p:sp>
      <p:sp>
        <p:nvSpPr>
          <p:cNvPr id="5" name="Flowchart: Connector 4"/>
          <p:cNvSpPr/>
          <p:nvPr/>
        </p:nvSpPr>
        <p:spPr>
          <a:xfrm>
            <a:off x="186311" y="304800"/>
            <a:ext cx="651889" cy="68580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latin typeface="Comic Sans MS" pitchFamily="66" charset="0"/>
              </a:rPr>
              <a:t>3.</a:t>
            </a:r>
            <a:endParaRPr lang="en-IN" dirty="0">
              <a:latin typeface="Comic Sans MS" pitchFamily="66" charset="0"/>
            </a:endParaRPr>
          </a:p>
        </p:txBody>
      </p:sp>
      <p:sp>
        <p:nvSpPr>
          <p:cNvPr id="6" name="TextBox 5"/>
          <p:cNvSpPr txBox="1"/>
          <p:nvPr/>
        </p:nvSpPr>
        <p:spPr>
          <a:xfrm>
            <a:off x="1066800" y="170646"/>
            <a:ext cx="7200901" cy="892552"/>
          </a:xfrm>
          <a:prstGeom prst="rect">
            <a:avLst/>
          </a:prstGeom>
          <a:noFill/>
        </p:spPr>
        <p:txBody>
          <a:bodyPr wrap="square" rtlCol="0">
            <a:spAutoFit/>
          </a:bodyPr>
          <a:lstStyle/>
          <a:p>
            <a:r>
              <a:rPr lang="en-IN" sz="2400" dirty="0" smtClean="0">
                <a:latin typeface="Cooper Black" pitchFamily="18" charset="0"/>
              </a:rPr>
              <a:t>And next are the different functions that we perform </a:t>
            </a:r>
            <a:r>
              <a:rPr lang="en-IN" sz="2800" dirty="0" smtClean="0">
                <a:latin typeface="Cooper Black" pitchFamily="18" charset="0"/>
              </a:rPr>
              <a:t>- Polymorphism</a:t>
            </a:r>
            <a:endParaRPr lang="en-IN" sz="2800" dirty="0">
              <a:latin typeface="Cooper Black" pitchFamily="18" charset="0"/>
            </a:endParaRPr>
          </a:p>
        </p:txBody>
      </p:sp>
      <p:sp>
        <p:nvSpPr>
          <p:cNvPr id="7" name="TextBox 6"/>
          <p:cNvSpPr txBox="1"/>
          <p:nvPr/>
        </p:nvSpPr>
        <p:spPr>
          <a:xfrm>
            <a:off x="356391" y="1295399"/>
            <a:ext cx="7741591" cy="646331"/>
          </a:xfrm>
          <a:prstGeom prst="rect">
            <a:avLst/>
          </a:prstGeom>
          <a:noFill/>
        </p:spPr>
        <p:txBody>
          <a:bodyPr wrap="square" rtlCol="0">
            <a:spAutoFit/>
          </a:bodyPr>
          <a:lstStyle/>
          <a:p>
            <a:r>
              <a:rPr lang="en-IN" dirty="0">
                <a:latin typeface="Helvetica" pitchFamily="2" charset="0"/>
              </a:rPr>
              <a:t>God gave both classes some polymorphic capabilities wherein they could act differently based on the input given.</a:t>
            </a:r>
            <a:endParaRPr lang="en-IN" dirty="0"/>
          </a:p>
        </p:txBody>
      </p:sp>
      <p:pic>
        <p:nvPicPr>
          <p:cNvPr id="9" name="Picture 8"/>
          <p:cNvPicPr>
            <a:picLocks noChangeAspect="1"/>
          </p:cNvPicPr>
          <p:nvPr/>
        </p:nvPicPr>
        <p:blipFill rotWithShape="1">
          <a:blip r:embed="rId2" cstate="print">
            <a:extLst>
              <a:ext uri="{BEBA8EAE-BF5A-486C-A8C5-ECC9F3942E4B}">
                <a14:imgProps xmlns:a14="http://schemas.microsoft.com/office/drawing/2010/main">
                  <a14:imgLayer r:embed="rId3">
                    <a14:imgEffect>
                      <a14:backgroundRemoval t="0" b="90596" l="0" r="100000">
                        <a14:foregroundMark x1="72385" y1="54545" x2="92308" y2="87774"/>
                        <a14:foregroundMark x1="87385" y1="60188" x2="87385" y2="60188"/>
                        <a14:foregroundMark x1="85308" y1="57367" x2="85308" y2="57367"/>
                        <a14:foregroundMark x1="86692" y1="56426" x2="86692" y2="56426"/>
                      </a14:backgroundRemoval>
                    </a14:imgEffect>
                  </a14:imgLayer>
                </a14:imgProps>
              </a:ext>
              <a:ext uri="{28A0092B-C50C-407E-A947-70E740481C1C}">
                <a14:useLocalDpi xmlns:a14="http://schemas.microsoft.com/office/drawing/2010/main" val="0"/>
              </a:ext>
            </a:extLst>
          </a:blip>
          <a:srcRect b="9390"/>
          <a:stretch/>
        </p:blipFill>
        <p:spPr>
          <a:xfrm>
            <a:off x="0" y="4214968"/>
            <a:ext cx="3962400" cy="2643032"/>
          </a:xfrm>
          <a:prstGeom prst="rect">
            <a:avLst/>
          </a:prstGeom>
        </p:spPr>
      </p:pic>
      <p:sp>
        <p:nvSpPr>
          <p:cNvPr id="10" name="TextBox 9"/>
          <p:cNvSpPr txBox="1"/>
          <p:nvPr/>
        </p:nvSpPr>
        <p:spPr>
          <a:xfrm>
            <a:off x="370428" y="2177894"/>
            <a:ext cx="5559136" cy="923330"/>
          </a:xfrm>
          <a:prstGeom prst="rect">
            <a:avLst/>
          </a:prstGeom>
          <a:noFill/>
        </p:spPr>
        <p:txBody>
          <a:bodyPr wrap="square" rtlCol="0">
            <a:spAutoFit/>
          </a:bodyPr>
          <a:lstStyle/>
          <a:p>
            <a:r>
              <a:rPr lang="en-IN" dirty="0">
                <a:latin typeface="Helvetica" pitchFamily="2" charset="0"/>
              </a:rPr>
              <a:t>For instance, the function "</a:t>
            </a:r>
            <a:r>
              <a:rPr lang="en-IN" dirty="0" err="1">
                <a:latin typeface="Helvetica" pitchFamily="2" charset="0"/>
              </a:rPr>
              <a:t>ConsumeThroughMouth</a:t>
            </a:r>
            <a:r>
              <a:rPr lang="en-IN" dirty="0">
                <a:latin typeface="Helvetica" pitchFamily="2" charset="0"/>
              </a:rPr>
              <a:t>" could behave differently based on the type of input given.</a:t>
            </a:r>
            <a:endParaRPr lang="en-IN" dirty="0"/>
          </a:p>
        </p:txBody>
      </p:sp>
      <p:sp>
        <p:nvSpPr>
          <p:cNvPr id="11" name="TextBox 10"/>
          <p:cNvSpPr txBox="1"/>
          <p:nvPr/>
        </p:nvSpPr>
        <p:spPr>
          <a:xfrm>
            <a:off x="356391" y="3244692"/>
            <a:ext cx="5573173" cy="646331"/>
          </a:xfrm>
          <a:prstGeom prst="rect">
            <a:avLst/>
          </a:prstGeom>
          <a:noFill/>
        </p:spPr>
        <p:txBody>
          <a:bodyPr wrap="square" rtlCol="0">
            <a:spAutoFit/>
          </a:bodyPr>
          <a:lstStyle/>
          <a:p>
            <a:r>
              <a:rPr lang="en-IN" dirty="0">
                <a:latin typeface="Helvetica" pitchFamily="2" charset="0"/>
              </a:rPr>
              <a:t>If food was given, the function has extra logic to use the teeth to grind it.</a:t>
            </a:r>
            <a:endParaRPr lang="en-IN" dirty="0"/>
          </a:p>
        </p:txBody>
      </p:sp>
      <p:sp>
        <p:nvSpPr>
          <p:cNvPr id="12" name="TextBox 11"/>
          <p:cNvSpPr txBox="1"/>
          <p:nvPr/>
        </p:nvSpPr>
        <p:spPr>
          <a:xfrm>
            <a:off x="3470564" y="4585900"/>
            <a:ext cx="5638800" cy="646331"/>
          </a:xfrm>
          <a:prstGeom prst="rect">
            <a:avLst/>
          </a:prstGeom>
          <a:noFill/>
        </p:spPr>
        <p:txBody>
          <a:bodyPr wrap="square" rtlCol="0">
            <a:spAutoFit/>
          </a:bodyPr>
          <a:lstStyle/>
          <a:p>
            <a:r>
              <a:rPr lang="en-IN" dirty="0">
                <a:latin typeface="Helvetica" pitchFamily="2" charset="0"/>
              </a:rPr>
              <a:t>It milk or water was given, the function used the lips in a pout shape instead of using the teeth.</a:t>
            </a:r>
            <a:endParaRPr lang="en-IN" dirty="0"/>
          </a:p>
        </p:txBody>
      </p:sp>
      <p:pic>
        <p:nvPicPr>
          <p:cNvPr id="13" name="Picture 12"/>
          <p:cNvPicPr>
            <a:picLocks noChangeAspect="1"/>
          </p:cNvPicPr>
          <p:nvPr/>
        </p:nvPicPr>
        <p:blipFill>
          <a:blip r:embed="rId4" cstate="print">
            <a:extLst>
              <a:ext uri="{BEBA8EAE-BF5A-486C-A8C5-ECC9F3942E4B}">
                <a14:imgProps xmlns:a14="http://schemas.microsoft.com/office/drawing/2010/main">
                  <a14:imgLayer r:embed="rId5">
                    <a14:imgEffect>
                      <a14:backgroundRemoval t="0" b="99492" l="10000" r="100000">
                        <a14:foregroundMark x1="63143" y1="89848" x2="69500" y2="87310"/>
                        <a14:foregroundMark x1="49929" y1="87310" x2="49929" y2="87310"/>
                        <a14:backgroundMark x1="38429" y1="91878" x2="33286" y2="90355"/>
                        <a14:backgroundMark x1="77786" y1="91371" x2="90214" y2="86802"/>
                        <a14:backgroundMark x1="71786" y1="90863" x2="78714" y2="88832"/>
                      </a14:backgroundRemoval>
                    </a14:imgEffect>
                  </a14:imgLayer>
                </a14:imgProps>
              </a:ext>
              <a:ext uri="{28A0092B-C50C-407E-A947-70E740481C1C}">
                <a14:useLocalDpi xmlns:a14="http://schemas.microsoft.com/office/drawing/2010/main" val="0"/>
              </a:ext>
            </a:extLst>
          </a:blip>
          <a:stretch>
            <a:fillRect/>
          </a:stretch>
        </p:blipFill>
        <p:spPr>
          <a:xfrm>
            <a:off x="4325300" y="2012160"/>
            <a:ext cx="4818700" cy="2712240"/>
          </a:xfrm>
          <a:prstGeom prst="rect">
            <a:avLst/>
          </a:prstGeom>
        </p:spPr>
      </p:pic>
    </p:spTree>
    <p:extLst>
      <p:ext uri="{BB962C8B-B14F-4D97-AF65-F5344CB8AC3E}">
        <p14:creationId xmlns:p14="http://schemas.microsoft.com/office/powerpoint/2010/main" val="2366590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fade">
                                      <p:cBhvr>
                                        <p:cTn id="12" dur="500"/>
                                        <p:tgtEl>
                                          <p:spTgt spid="1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down)">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P spid="1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97334" y="4648200"/>
            <a:ext cx="4255666" cy="1754326"/>
          </a:xfrm>
          <a:prstGeom prst="rect">
            <a:avLst/>
          </a:prstGeom>
        </p:spPr>
        <p:txBody>
          <a:bodyPr wrap="square">
            <a:spAutoFit/>
          </a:bodyPr>
          <a:lstStyle/>
          <a:p>
            <a:r>
              <a:rPr lang="en-IN" dirty="0" smtClean="0">
                <a:latin typeface="Helvetica" pitchFamily="2" charset="0"/>
              </a:rPr>
              <a:t>The </a:t>
            </a:r>
            <a:r>
              <a:rPr lang="en-IN" dirty="0">
                <a:latin typeface="Helvetica" pitchFamily="2" charset="0"/>
              </a:rPr>
              <a:t>internal details of how the neural network in the brain processed the signals received and in turns sends a signal to produce a sound is not exposed to the </a:t>
            </a:r>
            <a:r>
              <a:rPr lang="en-IN" dirty="0" err="1">
                <a:latin typeface="Helvetica" pitchFamily="2" charset="0"/>
              </a:rPr>
              <a:t>recepient</a:t>
            </a:r>
            <a:r>
              <a:rPr lang="en-IN" dirty="0">
                <a:latin typeface="Helvetica" pitchFamily="2" charset="0"/>
              </a:rPr>
              <a:t> or the outside world. </a:t>
            </a:r>
          </a:p>
        </p:txBody>
      </p:sp>
      <p:sp>
        <p:nvSpPr>
          <p:cNvPr id="3" name="TextBox 2"/>
          <p:cNvSpPr txBox="1"/>
          <p:nvPr/>
        </p:nvSpPr>
        <p:spPr>
          <a:xfrm rot="1434462">
            <a:off x="3890048" y="3396734"/>
            <a:ext cx="1905000" cy="369332"/>
          </a:xfrm>
          <a:prstGeom prst="rect">
            <a:avLst/>
          </a:prstGeom>
          <a:noFill/>
        </p:spPr>
        <p:txBody>
          <a:bodyPr wrap="square" rtlCol="0">
            <a:prstTxWarp prst="textArchUp">
              <a:avLst>
                <a:gd name="adj" fmla="val 10270750"/>
              </a:avLst>
            </a:prstTxWarp>
            <a:spAutoFit/>
          </a:bodyPr>
          <a:lstStyle/>
          <a:p>
            <a:r>
              <a:rPr lang="en-IN" b="1" i="1" dirty="0"/>
              <a:t>Abstraction</a:t>
            </a:r>
            <a:r>
              <a:rPr lang="en-IN" dirty="0"/>
              <a:t> </a:t>
            </a:r>
          </a:p>
        </p:txBody>
      </p:sp>
      <p:pic>
        <p:nvPicPr>
          <p:cNvPr id="4" name="Picture 3"/>
          <p:cNvPicPr>
            <a:picLocks noChangeAspect="1"/>
          </p:cNvPicPr>
          <p:nvPr/>
        </p:nvPicPr>
        <p:blipFill>
          <a:blip r:embed="rId2" cstate="print">
            <a:extLst>
              <a:ext uri="{BEBA8EAE-BF5A-486C-A8C5-ECC9F3942E4B}">
                <a14:imgProps xmlns:a14="http://schemas.microsoft.com/office/drawing/2010/main">
                  <a14:imgLayer r:embed="rId3">
                    <a14:imgEffect>
                      <a14:backgroundRemoval t="0" b="97443" l="0" r="99000"/>
                    </a14:imgEffect>
                  </a14:imgLayer>
                </a14:imgProps>
              </a:ext>
              <a:ext uri="{28A0092B-C50C-407E-A947-70E740481C1C}">
                <a14:useLocalDpi xmlns:a14="http://schemas.microsoft.com/office/drawing/2010/main" val="0"/>
              </a:ext>
            </a:extLst>
          </a:blip>
          <a:stretch>
            <a:fillRect/>
          </a:stretch>
        </p:blipFill>
        <p:spPr>
          <a:xfrm rot="9398859">
            <a:off x="3933689" y="3360196"/>
            <a:ext cx="866775" cy="1017016"/>
          </a:xfrm>
          <a:prstGeom prst="rect">
            <a:avLst/>
          </a:prstGeom>
        </p:spPr>
      </p:pic>
      <p:sp>
        <p:nvSpPr>
          <p:cNvPr id="5" name="Flowchart: Connector 4"/>
          <p:cNvSpPr/>
          <p:nvPr/>
        </p:nvSpPr>
        <p:spPr>
          <a:xfrm>
            <a:off x="186311" y="304800"/>
            <a:ext cx="651889" cy="68580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Comic Sans MS" pitchFamily="66" charset="0"/>
              </a:rPr>
              <a:t>4</a:t>
            </a:r>
            <a:r>
              <a:rPr lang="en-IN" sz="2400" dirty="0" smtClean="0">
                <a:latin typeface="Comic Sans MS" pitchFamily="66" charset="0"/>
              </a:rPr>
              <a:t>.</a:t>
            </a:r>
            <a:endParaRPr lang="en-IN" dirty="0">
              <a:latin typeface="Comic Sans MS" pitchFamily="66" charset="0"/>
            </a:endParaRPr>
          </a:p>
        </p:txBody>
      </p:sp>
      <p:sp>
        <p:nvSpPr>
          <p:cNvPr id="6" name="TextBox 5"/>
          <p:cNvSpPr txBox="1"/>
          <p:nvPr/>
        </p:nvSpPr>
        <p:spPr>
          <a:xfrm>
            <a:off x="966698" y="230455"/>
            <a:ext cx="7315202" cy="954107"/>
          </a:xfrm>
          <a:prstGeom prst="rect">
            <a:avLst/>
          </a:prstGeom>
          <a:noFill/>
        </p:spPr>
        <p:txBody>
          <a:bodyPr wrap="square" rtlCol="0">
            <a:spAutoFit/>
          </a:bodyPr>
          <a:lstStyle/>
          <a:p>
            <a:r>
              <a:rPr lang="en-IN" sz="2800" dirty="0" smtClean="0">
                <a:latin typeface="Cooper Black" pitchFamily="18" charset="0"/>
              </a:rPr>
              <a:t>Then comes the two main subclasses: Man and Woman</a:t>
            </a:r>
            <a:endParaRPr lang="en-IN" sz="2800" dirty="0">
              <a:latin typeface="Cooper Black" pitchFamily="18" charset="0"/>
            </a:endParaRPr>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59873" y="2129088"/>
            <a:ext cx="2641600" cy="2174240"/>
          </a:xfrm>
          <a:prstGeom prst="rect">
            <a:avLst/>
          </a:prstGeom>
        </p:spPr>
      </p:pic>
      <p:sp>
        <p:nvSpPr>
          <p:cNvPr id="8" name="TextBox 7"/>
          <p:cNvSpPr txBox="1"/>
          <p:nvPr/>
        </p:nvSpPr>
        <p:spPr>
          <a:xfrm>
            <a:off x="937470" y="1369189"/>
            <a:ext cx="7063529" cy="646331"/>
          </a:xfrm>
          <a:prstGeom prst="rect">
            <a:avLst/>
          </a:prstGeom>
          <a:noFill/>
        </p:spPr>
        <p:txBody>
          <a:bodyPr wrap="square" rtlCol="0">
            <a:spAutoFit/>
          </a:bodyPr>
          <a:lstStyle/>
          <a:p>
            <a:r>
              <a:rPr lang="en-IN" dirty="0">
                <a:latin typeface="Helvetica" pitchFamily="2" charset="0"/>
              </a:rPr>
              <a:t>God thought it would be good if not many details and only what was necessary was given to the external world.</a:t>
            </a:r>
            <a:endParaRPr lang="en-IN" dirty="0"/>
          </a:p>
        </p:txBody>
      </p:sp>
      <p:sp>
        <p:nvSpPr>
          <p:cNvPr id="9" name="TextBox 8"/>
          <p:cNvSpPr txBox="1"/>
          <p:nvPr/>
        </p:nvSpPr>
        <p:spPr>
          <a:xfrm>
            <a:off x="4312570" y="2136015"/>
            <a:ext cx="3657601" cy="646331"/>
          </a:xfrm>
          <a:prstGeom prst="rect">
            <a:avLst/>
          </a:prstGeom>
          <a:noFill/>
        </p:spPr>
        <p:txBody>
          <a:bodyPr wrap="square" rtlCol="0">
            <a:spAutoFit/>
          </a:bodyPr>
          <a:lstStyle/>
          <a:p>
            <a:r>
              <a:rPr lang="en-IN" dirty="0">
                <a:latin typeface="Helvetica" pitchFamily="2" charset="0"/>
              </a:rPr>
              <a:t>For instance the woman and the man can talk.</a:t>
            </a:r>
            <a:endParaRPr lang="en-IN" dirty="0"/>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53000" y="3581400"/>
            <a:ext cx="4155480" cy="3276600"/>
          </a:xfrm>
          <a:prstGeom prst="rect">
            <a:avLst/>
          </a:prstGeom>
        </p:spPr>
      </p:pic>
    </p:spTree>
    <p:extLst>
      <p:ext uri="{BB962C8B-B14F-4D97-AF65-F5344CB8AC3E}">
        <p14:creationId xmlns:p14="http://schemas.microsoft.com/office/powerpoint/2010/main" val="334384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down)">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53" presetClass="entr" presetSubtype="16"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 calcmode="lin" valueType="num">
                                      <p:cBhvr>
                                        <p:cTn id="32" dur="500" fill="hold"/>
                                        <p:tgtEl>
                                          <p:spTgt spid="4"/>
                                        </p:tgtEl>
                                        <p:attrNameLst>
                                          <p:attrName>ppt_w</p:attrName>
                                        </p:attrNameLst>
                                      </p:cBhvr>
                                      <p:tavLst>
                                        <p:tav tm="0">
                                          <p:val>
                                            <p:fltVal val="0"/>
                                          </p:val>
                                        </p:tav>
                                        <p:tav tm="100000">
                                          <p:val>
                                            <p:strVal val="#ppt_w"/>
                                          </p:val>
                                        </p:tav>
                                      </p:tavLst>
                                    </p:anim>
                                    <p:anim calcmode="lin" valueType="num">
                                      <p:cBhvr>
                                        <p:cTn id="33" dur="500" fill="hold"/>
                                        <p:tgtEl>
                                          <p:spTgt spid="4"/>
                                        </p:tgtEl>
                                        <p:attrNameLst>
                                          <p:attrName>ppt_h</p:attrName>
                                        </p:attrNameLst>
                                      </p:cBhvr>
                                      <p:tavLst>
                                        <p:tav tm="0">
                                          <p:val>
                                            <p:fltVal val="0"/>
                                          </p:val>
                                        </p:tav>
                                        <p:tav tm="100000">
                                          <p:val>
                                            <p:strVal val="#ppt_h"/>
                                          </p:val>
                                        </p:tav>
                                      </p:tavLst>
                                    </p:anim>
                                    <p:animEffect transition="in" filter="fade">
                                      <p:cBhvr>
                                        <p:cTn id="34" dur="500"/>
                                        <p:tgtEl>
                                          <p:spTgt spid="4"/>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
                                        </p:tgtEl>
                                        <p:attrNameLst>
                                          <p:attrName>style.visibility</p:attrName>
                                        </p:attrNameLst>
                                      </p:cBhvr>
                                      <p:to>
                                        <p:strVal val="visible"/>
                                      </p:to>
                                    </p:set>
                                    <p:anim calcmode="lin" valueType="num">
                                      <p:cBhvr>
                                        <p:cTn id="37" dur="500" fill="hold"/>
                                        <p:tgtEl>
                                          <p:spTgt spid="3"/>
                                        </p:tgtEl>
                                        <p:attrNameLst>
                                          <p:attrName>ppt_w</p:attrName>
                                        </p:attrNameLst>
                                      </p:cBhvr>
                                      <p:tavLst>
                                        <p:tav tm="0">
                                          <p:val>
                                            <p:fltVal val="0"/>
                                          </p:val>
                                        </p:tav>
                                        <p:tav tm="100000">
                                          <p:val>
                                            <p:strVal val="#ppt_w"/>
                                          </p:val>
                                        </p:tav>
                                      </p:tavLst>
                                    </p:anim>
                                    <p:anim calcmode="lin" valueType="num">
                                      <p:cBhvr>
                                        <p:cTn id="38" dur="500" fill="hold"/>
                                        <p:tgtEl>
                                          <p:spTgt spid="3"/>
                                        </p:tgtEl>
                                        <p:attrNameLst>
                                          <p:attrName>ppt_h</p:attrName>
                                        </p:attrNameLst>
                                      </p:cBhvr>
                                      <p:tavLst>
                                        <p:tav tm="0">
                                          <p:val>
                                            <p:fltVal val="0"/>
                                          </p:val>
                                        </p:tav>
                                        <p:tav tm="100000">
                                          <p:val>
                                            <p:strVal val="#ppt_h"/>
                                          </p:val>
                                        </p:tav>
                                      </p:tavLst>
                                    </p:anim>
                                    <p:animEffect transition="in" filter="fade">
                                      <p:cBhvr>
                                        <p:cTn id="3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P spid="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29128" y="1702184"/>
            <a:ext cx="4981072" cy="2246769"/>
          </a:xfrm>
          <a:prstGeom prst="rect">
            <a:avLst/>
          </a:prstGeom>
        </p:spPr>
        <p:txBody>
          <a:bodyPr wrap="square">
            <a:spAutoFit/>
          </a:bodyPr>
          <a:lstStyle/>
          <a:p>
            <a:r>
              <a:rPr lang="en-IN" sz="2000" dirty="0" smtClean="0"/>
              <a:t>God's </a:t>
            </a:r>
            <a:r>
              <a:rPr lang="en-IN" sz="2000" dirty="0"/>
              <a:t>idea of combining the data and functions together to make it a working unit. God patented it with a fancy name "Encapsulation" for that, since he was on a roll with the names already - polymorphism, abstraction and what not!</a:t>
            </a:r>
          </a:p>
        </p:txBody>
      </p:sp>
      <p:sp>
        <p:nvSpPr>
          <p:cNvPr id="3" name="Flowchart: Connector 2"/>
          <p:cNvSpPr/>
          <p:nvPr/>
        </p:nvSpPr>
        <p:spPr>
          <a:xfrm>
            <a:off x="186311" y="304800"/>
            <a:ext cx="651889" cy="68580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latin typeface="Comic Sans MS" pitchFamily="66" charset="0"/>
              </a:rPr>
              <a:t>5.</a:t>
            </a:r>
            <a:endParaRPr lang="en-IN" dirty="0">
              <a:latin typeface="Comic Sans MS" pitchFamily="66" charset="0"/>
            </a:endParaRPr>
          </a:p>
        </p:txBody>
      </p:sp>
      <p:sp>
        <p:nvSpPr>
          <p:cNvPr id="4" name="TextBox 3"/>
          <p:cNvSpPr txBox="1"/>
          <p:nvPr/>
        </p:nvSpPr>
        <p:spPr>
          <a:xfrm>
            <a:off x="966698" y="230455"/>
            <a:ext cx="7315202" cy="954107"/>
          </a:xfrm>
          <a:prstGeom prst="rect">
            <a:avLst/>
          </a:prstGeom>
          <a:noFill/>
        </p:spPr>
        <p:txBody>
          <a:bodyPr wrap="square" rtlCol="0">
            <a:spAutoFit/>
          </a:bodyPr>
          <a:lstStyle/>
          <a:p>
            <a:r>
              <a:rPr lang="en-IN" sz="2800" dirty="0" smtClean="0">
                <a:latin typeface="Cooper Black" pitchFamily="18" charset="0"/>
              </a:rPr>
              <a:t>Then comes the two main subclasses: Man and Woman</a:t>
            </a:r>
            <a:endParaRPr lang="en-IN" sz="2800" dirty="0">
              <a:latin typeface="Cooper Black" pitchFamily="18" charset="0"/>
            </a:endParaRPr>
          </a:p>
        </p:txBody>
      </p:sp>
      <p:sp>
        <p:nvSpPr>
          <p:cNvPr id="5" name="TextBox 4"/>
          <p:cNvSpPr txBox="1"/>
          <p:nvPr/>
        </p:nvSpPr>
        <p:spPr>
          <a:xfrm>
            <a:off x="2719299" y="4472374"/>
            <a:ext cx="1905000" cy="369332"/>
          </a:xfrm>
          <a:prstGeom prst="rect">
            <a:avLst/>
          </a:prstGeom>
          <a:noFill/>
        </p:spPr>
        <p:txBody>
          <a:bodyPr wrap="square" rtlCol="0">
            <a:spAutoFit/>
          </a:bodyPr>
          <a:lstStyle/>
          <a:p>
            <a:r>
              <a:rPr lang="en-IN" b="1" i="1" dirty="0" smtClean="0"/>
              <a:t>Encapsulation</a:t>
            </a:r>
            <a:endParaRPr lang="en-IN" dirty="0"/>
          </a:p>
        </p:txBody>
      </p:sp>
      <p:pic>
        <p:nvPicPr>
          <p:cNvPr id="6" name="Picture 5"/>
          <p:cNvPicPr>
            <a:picLocks noChangeAspect="1"/>
          </p:cNvPicPr>
          <p:nvPr/>
        </p:nvPicPr>
        <p:blipFill>
          <a:blip r:embed="rId2" cstate="print">
            <a:extLst>
              <a:ext uri="{BEBA8EAE-BF5A-486C-A8C5-ECC9F3942E4B}">
                <a14:imgProps xmlns:a14="http://schemas.microsoft.com/office/drawing/2010/main">
                  <a14:imgLayer r:embed="rId3">
                    <a14:imgEffect>
                      <a14:backgroundRemoval t="0" b="97443" l="0" r="99000"/>
                    </a14:imgEffect>
                  </a14:imgLayer>
                </a14:imgProps>
              </a:ext>
              <a:ext uri="{28A0092B-C50C-407E-A947-70E740481C1C}">
                <a14:useLocalDpi xmlns:a14="http://schemas.microsoft.com/office/drawing/2010/main" val="0"/>
              </a:ext>
            </a:extLst>
          </a:blip>
          <a:stretch>
            <a:fillRect/>
          </a:stretch>
        </p:blipFill>
        <p:spPr>
          <a:xfrm rot="20802598">
            <a:off x="1531676" y="3963866"/>
            <a:ext cx="866775" cy="1017016"/>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10200" y="3124200"/>
            <a:ext cx="3733800" cy="3733800"/>
          </a:xfrm>
          <a:prstGeom prst="rect">
            <a:avLst/>
          </a:prstGeom>
        </p:spPr>
      </p:pic>
    </p:spTree>
    <p:extLst>
      <p:ext uri="{BB962C8B-B14F-4D97-AF65-F5344CB8AC3E}">
        <p14:creationId xmlns:p14="http://schemas.microsoft.com/office/powerpoint/2010/main" val="19079576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print">
            <a:extLst>
              <a:ext uri="{28A0092B-C50C-407E-A947-70E740481C1C}">
                <a14:useLocalDpi xmlns:a14="http://schemas.microsoft.com/office/drawing/2010/main" val="0"/>
              </a:ext>
            </a:extLst>
          </a:blip>
          <a:srcRect l="19081" t="5423" r="10667"/>
          <a:stretch/>
        </p:blipFill>
        <p:spPr>
          <a:xfrm>
            <a:off x="0" y="3614928"/>
            <a:ext cx="3613404" cy="3243072"/>
          </a:xfrm>
          <a:prstGeom prst="rect">
            <a:avLst/>
          </a:prstGeom>
        </p:spPr>
      </p:pic>
      <p:sp>
        <p:nvSpPr>
          <p:cNvPr id="4" name="TextBox 3"/>
          <p:cNvSpPr txBox="1"/>
          <p:nvPr/>
        </p:nvSpPr>
        <p:spPr>
          <a:xfrm>
            <a:off x="1143000" y="536448"/>
            <a:ext cx="6324600" cy="4524315"/>
          </a:xfrm>
          <a:prstGeom prst="rect">
            <a:avLst/>
          </a:prstGeom>
          <a:noFill/>
        </p:spPr>
        <p:txBody>
          <a:bodyPr wrap="square" rtlCol="0">
            <a:spAutoFit/>
          </a:bodyPr>
          <a:lstStyle/>
          <a:p>
            <a:r>
              <a:rPr lang="en-US" sz="9600" dirty="0" smtClean="0">
                <a:latin typeface="Cooper Black" pitchFamily="18" charset="0"/>
              </a:rPr>
              <a:t>WHAT </a:t>
            </a:r>
            <a:endParaRPr lang="en-US" sz="9600" dirty="0">
              <a:latin typeface="Cooper Black" pitchFamily="18" charset="0"/>
            </a:endParaRPr>
          </a:p>
          <a:p>
            <a:r>
              <a:rPr lang="en-US" sz="9600" dirty="0" smtClean="0">
                <a:latin typeface="Cooper Black" pitchFamily="18" charset="0"/>
              </a:rPr>
              <a:t>          IS</a:t>
            </a:r>
          </a:p>
          <a:p>
            <a:r>
              <a:rPr lang="en-US" sz="9600" dirty="0" smtClean="0">
                <a:latin typeface="Cooper Black" pitchFamily="18" charset="0"/>
              </a:rPr>
              <a:t>     </a:t>
            </a:r>
            <a:endParaRPr lang="en-US" sz="9600" dirty="0">
              <a:latin typeface="Cooper Black" pitchFamily="18" charset="0"/>
            </a:endParaRPr>
          </a:p>
        </p:txBody>
      </p:sp>
      <p:sp>
        <p:nvSpPr>
          <p:cNvPr id="5" name="TextBox 4"/>
          <p:cNvSpPr txBox="1"/>
          <p:nvPr/>
        </p:nvSpPr>
        <p:spPr>
          <a:xfrm>
            <a:off x="3572256" y="3998976"/>
            <a:ext cx="5181600" cy="2092881"/>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sz="13000" dirty="0" smtClean="0">
                <a:solidFill>
                  <a:srgbClr val="FA0000"/>
                </a:solidFill>
                <a:latin typeface="Cooper Black" pitchFamily="18" charset="0"/>
              </a:rPr>
              <a:t>OOP?</a:t>
            </a:r>
            <a:endParaRPr lang="en-US" sz="13000" dirty="0">
              <a:solidFill>
                <a:srgbClr val="FA0000"/>
              </a:solidFill>
              <a:latin typeface="Cooper Black" pitchFamily="18" charset="0"/>
            </a:endParaRPr>
          </a:p>
        </p:txBody>
      </p:sp>
    </p:spTree>
    <p:extLst>
      <p:ext uri="{BB962C8B-B14F-4D97-AF65-F5344CB8AC3E}">
        <p14:creationId xmlns:p14="http://schemas.microsoft.com/office/powerpoint/2010/main" val="359662889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38200" y="1371600"/>
            <a:ext cx="7443700" cy="1200329"/>
          </a:xfrm>
          <a:prstGeom prst="rect">
            <a:avLst/>
          </a:prstGeom>
        </p:spPr>
        <p:txBody>
          <a:bodyPr wrap="square">
            <a:spAutoFit/>
          </a:bodyPr>
          <a:lstStyle/>
          <a:p>
            <a:r>
              <a:rPr lang="en-IN" dirty="0" smtClean="0"/>
              <a:t>Finally</a:t>
            </a:r>
            <a:r>
              <a:rPr lang="en-IN" dirty="0"/>
              <a:t>, it was time to have some fun, and create some instances of the classes made. And viola, God created </a:t>
            </a:r>
            <a:r>
              <a:rPr lang="en-IN" dirty="0" smtClean="0"/>
              <a:t> </a:t>
            </a:r>
            <a:r>
              <a:rPr lang="en-IN" dirty="0" err="1" smtClean="0"/>
              <a:t>Ajinkya</a:t>
            </a:r>
            <a:r>
              <a:rPr lang="en-IN" dirty="0" smtClean="0"/>
              <a:t>, </a:t>
            </a:r>
            <a:r>
              <a:rPr lang="en-IN" dirty="0" err="1" smtClean="0"/>
              <a:t>Yash</a:t>
            </a:r>
            <a:r>
              <a:rPr lang="en-IN" dirty="0" smtClean="0"/>
              <a:t>, </a:t>
            </a:r>
            <a:r>
              <a:rPr lang="en-IN" dirty="0" err="1" smtClean="0"/>
              <a:t>Tejashree</a:t>
            </a:r>
            <a:r>
              <a:rPr lang="en-IN" dirty="0" smtClean="0"/>
              <a:t>, </a:t>
            </a:r>
            <a:r>
              <a:rPr lang="en-IN" dirty="0" err="1" smtClean="0"/>
              <a:t>Shruti</a:t>
            </a:r>
            <a:r>
              <a:rPr lang="en-IN" dirty="0" smtClean="0"/>
              <a:t>, </a:t>
            </a:r>
            <a:r>
              <a:rPr lang="en-IN" dirty="0" err="1" smtClean="0"/>
              <a:t>Dimpal</a:t>
            </a:r>
            <a:r>
              <a:rPr lang="en-IN" dirty="0" smtClean="0"/>
              <a:t> </a:t>
            </a:r>
            <a:r>
              <a:rPr lang="en-IN" dirty="0" smtClean="0"/>
              <a:t>and </a:t>
            </a:r>
            <a:r>
              <a:rPr lang="en-IN" dirty="0"/>
              <a:t>many </a:t>
            </a:r>
            <a:r>
              <a:rPr lang="en-IN" dirty="0" err="1"/>
              <a:t>many</a:t>
            </a:r>
            <a:r>
              <a:rPr lang="en-IN" dirty="0"/>
              <a:t> more. And that's how this OOPS programmer created </a:t>
            </a:r>
            <a:r>
              <a:rPr lang="en-IN" i="1" dirty="0"/>
              <a:t>Human Life.</a:t>
            </a:r>
            <a:endParaRPr lang="en-IN" dirty="0"/>
          </a:p>
        </p:txBody>
      </p:sp>
      <p:sp>
        <p:nvSpPr>
          <p:cNvPr id="3" name="Flowchart: Connector 2"/>
          <p:cNvSpPr/>
          <p:nvPr/>
        </p:nvSpPr>
        <p:spPr>
          <a:xfrm>
            <a:off x="186311" y="304800"/>
            <a:ext cx="651889" cy="68580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latin typeface="Comic Sans MS" pitchFamily="66" charset="0"/>
              </a:rPr>
              <a:t>6</a:t>
            </a:r>
            <a:r>
              <a:rPr lang="en-IN" sz="2400" dirty="0" smtClean="0">
                <a:latin typeface="Comic Sans MS" pitchFamily="66" charset="0"/>
              </a:rPr>
              <a:t>.</a:t>
            </a:r>
            <a:endParaRPr lang="en-IN" dirty="0">
              <a:latin typeface="Comic Sans MS" pitchFamily="66" charset="0"/>
            </a:endParaRPr>
          </a:p>
        </p:txBody>
      </p:sp>
      <p:sp>
        <p:nvSpPr>
          <p:cNvPr id="4" name="TextBox 3"/>
          <p:cNvSpPr txBox="1"/>
          <p:nvPr/>
        </p:nvSpPr>
        <p:spPr>
          <a:xfrm>
            <a:off x="966698" y="230455"/>
            <a:ext cx="7315202" cy="954107"/>
          </a:xfrm>
          <a:prstGeom prst="rect">
            <a:avLst/>
          </a:prstGeom>
          <a:noFill/>
        </p:spPr>
        <p:txBody>
          <a:bodyPr wrap="square" rtlCol="0">
            <a:spAutoFit/>
          </a:bodyPr>
          <a:lstStyle/>
          <a:p>
            <a:r>
              <a:rPr lang="en-IN" sz="2800" dirty="0" smtClean="0">
                <a:latin typeface="Cooper Black" pitchFamily="18" charset="0"/>
              </a:rPr>
              <a:t>Let’s Learn about the object’s God created…</a:t>
            </a:r>
            <a:endParaRPr lang="en-IN" sz="2800" dirty="0">
              <a:latin typeface="Cooper Black" pitchFamily="18" charset="0"/>
            </a:endParaRPr>
          </a:p>
        </p:txBody>
      </p:sp>
      <p:sp>
        <p:nvSpPr>
          <p:cNvPr id="5" name="TextBox 4"/>
          <p:cNvSpPr txBox="1"/>
          <p:nvPr/>
        </p:nvSpPr>
        <p:spPr>
          <a:xfrm>
            <a:off x="2487602" y="2944323"/>
            <a:ext cx="1905000" cy="369332"/>
          </a:xfrm>
          <a:prstGeom prst="rect">
            <a:avLst/>
          </a:prstGeom>
          <a:noFill/>
        </p:spPr>
        <p:txBody>
          <a:bodyPr wrap="square" rtlCol="0">
            <a:spAutoFit/>
          </a:bodyPr>
          <a:lstStyle/>
          <a:p>
            <a:r>
              <a:rPr lang="en-IN" b="1" i="1" dirty="0" smtClean="0"/>
              <a:t>Objects</a:t>
            </a:r>
            <a:endParaRPr lang="en-IN" dirty="0"/>
          </a:p>
        </p:txBody>
      </p:sp>
      <p:pic>
        <p:nvPicPr>
          <p:cNvPr id="6" name="Picture 5"/>
          <p:cNvPicPr>
            <a:picLocks noChangeAspect="1"/>
          </p:cNvPicPr>
          <p:nvPr/>
        </p:nvPicPr>
        <p:blipFill>
          <a:blip r:embed="rId2" cstate="print">
            <a:extLst>
              <a:ext uri="{BEBA8EAE-BF5A-486C-A8C5-ECC9F3942E4B}">
                <a14:imgProps xmlns:a14="http://schemas.microsoft.com/office/drawing/2010/main">
                  <a14:imgLayer r:embed="rId3">
                    <a14:imgEffect>
                      <a14:backgroundRemoval t="0" b="97443" l="0" r="99000"/>
                    </a14:imgEffect>
                  </a14:imgLayer>
                </a14:imgProps>
              </a:ext>
              <a:ext uri="{28A0092B-C50C-407E-A947-70E740481C1C}">
                <a14:useLocalDpi xmlns:a14="http://schemas.microsoft.com/office/drawing/2010/main" val="0"/>
              </a:ext>
            </a:extLst>
          </a:blip>
          <a:stretch>
            <a:fillRect/>
          </a:stretch>
        </p:blipFill>
        <p:spPr>
          <a:xfrm rot="20802598">
            <a:off x="1515538" y="2435815"/>
            <a:ext cx="866775" cy="1017016"/>
          </a:xfrm>
          <a:prstGeom prst="rect">
            <a:avLst/>
          </a:prstGeom>
        </p:spPr>
      </p:pic>
      <p:pic>
        <p:nvPicPr>
          <p:cNvPr id="8" name="Picture 7"/>
          <p:cNvPicPr>
            <a:picLocks noChangeAspect="1"/>
          </p:cNvPicPr>
          <p:nvPr/>
        </p:nvPicPr>
        <p:blipFill rotWithShape="1">
          <a:blip r:embed="rId4">
            <a:extLst>
              <a:ext uri="{BEBA8EAE-BF5A-486C-A8C5-ECC9F3942E4B}">
                <a14:imgProps xmlns:a14="http://schemas.microsoft.com/office/drawing/2010/main">
                  <a14:imgLayer r:embed="rId5">
                    <a14:imgEffect>
                      <a14:backgroundRemoval t="2500" b="90625" l="21250" r="77656">
                        <a14:foregroundMark x1="36719" y1="86719" x2="65156" y2="82656"/>
                      </a14:backgroundRemoval>
                    </a14:imgEffect>
                  </a14:imgLayer>
                </a14:imgProps>
              </a:ext>
              <a:ext uri="{28A0092B-C50C-407E-A947-70E740481C1C}">
                <a14:useLocalDpi xmlns:a14="http://schemas.microsoft.com/office/drawing/2010/main" val="0"/>
              </a:ext>
            </a:extLst>
          </a:blip>
          <a:srcRect l="22347" t="7841" r="21971"/>
          <a:stretch/>
        </p:blipFill>
        <p:spPr>
          <a:xfrm>
            <a:off x="0" y="3587417"/>
            <a:ext cx="2140832" cy="3543296"/>
          </a:xfrm>
          <a:prstGeom prst="rect">
            <a:avLst/>
          </a:prstGeom>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25074" r="24926"/>
          <a:stretch/>
        </p:blipFill>
        <p:spPr>
          <a:xfrm>
            <a:off x="6858000" y="2286000"/>
            <a:ext cx="2286000" cy="4572000"/>
          </a:xfrm>
          <a:prstGeom prst="rect">
            <a:avLst/>
          </a:prstGeom>
        </p:spPr>
      </p:pic>
    </p:spTree>
    <p:extLst>
      <p:ext uri="{BB962C8B-B14F-4D97-AF65-F5344CB8AC3E}">
        <p14:creationId xmlns:p14="http://schemas.microsoft.com/office/powerpoint/2010/main" val="1260798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22" presetClass="entr" presetSubtype="4"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down)">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 y="0"/>
            <a:ext cx="3276601" cy="685800"/>
            <a:chOff x="-1" y="0"/>
            <a:chExt cx="2160691" cy="685800"/>
          </a:xfrm>
          <a:solidFill>
            <a:srgbClr val="26D1D1"/>
          </a:solidFill>
        </p:grpSpPr>
        <p:sp>
          <p:nvSpPr>
            <p:cNvPr id="4" name="Rectangle 3"/>
            <p:cNvSpPr/>
            <p:nvPr/>
          </p:nvSpPr>
          <p:spPr>
            <a:xfrm>
              <a:off x="-1" y="0"/>
              <a:ext cx="2160691" cy="685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13971" y="120134"/>
              <a:ext cx="2146719" cy="523220"/>
            </a:xfrm>
            <a:prstGeom prst="rect">
              <a:avLst/>
            </a:prstGeom>
            <a:grpFill/>
          </p:spPr>
          <p:txBody>
            <a:bodyPr wrap="square" rtlCol="0">
              <a:spAutoFit/>
            </a:bodyPr>
            <a:lstStyle/>
            <a:p>
              <a:pPr algn="ctr"/>
              <a:r>
                <a:rPr lang="en-US" sz="2800" b="1" dirty="0" smtClean="0">
                  <a:latin typeface="Aharoni" pitchFamily="2" charset="-79"/>
                  <a:cs typeface="Aharoni" pitchFamily="2" charset="-79"/>
                </a:rPr>
                <a:t>Inheritance</a:t>
              </a:r>
              <a:endParaRPr lang="en-US" sz="2800" b="1" dirty="0">
                <a:latin typeface="Aharoni" pitchFamily="2" charset="-79"/>
                <a:cs typeface="Aharoni" pitchFamily="2" charset="-79"/>
              </a:endParaRPr>
            </a:p>
          </p:txBody>
        </p:sp>
      </p:grpSp>
      <p:grpSp>
        <p:nvGrpSpPr>
          <p:cNvPr id="6" name="Group 5"/>
          <p:cNvGrpSpPr/>
          <p:nvPr/>
        </p:nvGrpSpPr>
        <p:grpSpPr>
          <a:xfrm>
            <a:off x="351172" y="57622"/>
            <a:ext cx="9021428" cy="2691619"/>
            <a:chOff x="376838" y="926379"/>
            <a:chExt cx="8748465" cy="2691619"/>
          </a:xfrm>
        </p:grpSpPr>
        <p:grpSp>
          <p:nvGrpSpPr>
            <p:cNvPr id="7" name="Group 6"/>
            <p:cNvGrpSpPr/>
            <p:nvPr/>
          </p:nvGrpSpPr>
          <p:grpSpPr>
            <a:xfrm>
              <a:off x="376838" y="926379"/>
              <a:ext cx="8748465" cy="2691619"/>
              <a:chOff x="395536" y="11457"/>
              <a:chExt cx="8748465" cy="2691619"/>
            </a:xfrm>
          </p:grpSpPr>
          <p:grpSp>
            <p:nvGrpSpPr>
              <p:cNvPr id="9" name="Group 8"/>
              <p:cNvGrpSpPr/>
              <p:nvPr/>
            </p:nvGrpSpPr>
            <p:grpSpPr>
              <a:xfrm>
                <a:off x="395536" y="1268760"/>
                <a:ext cx="6574610" cy="1434316"/>
                <a:chOff x="395536" y="1268760"/>
                <a:chExt cx="6574610" cy="1434316"/>
              </a:xfrm>
            </p:grpSpPr>
            <p:grpSp>
              <p:nvGrpSpPr>
                <p:cNvPr id="12" name="Group 11"/>
                <p:cNvGrpSpPr/>
                <p:nvPr/>
              </p:nvGrpSpPr>
              <p:grpSpPr>
                <a:xfrm>
                  <a:off x="395536" y="1278622"/>
                  <a:ext cx="1368152" cy="1368152"/>
                  <a:chOff x="755576" y="1268760"/>
                  <a:chExt cx="1368152" cy="1368152"/>
                </a:xfrm>
              </p:grpSpPr>
              <p:grpSp>
                <p:nvGrpSpPr>
                  <p:cNvPr id="31" name="Group 30"/>
                  <p:cNvGrpSpPr/>
                  <p:nvPr/>
                </p:nvGrpSpPr>
                <p:grpSpPr>
                  <a:xfrm>
                    <a:off x="755576" y="1268760"/>
                    <a:ext cx="1368152" cy="1368152"/>
                    <a:chOff x="755576" y="1268760"/>
                    <a:chExt cx="1368152" cy="1368152"/>
                  </a:xfrm>
                </p:grpSpPr>
                <p:sp>
                  <p:nvSpPr>
                    <p:cNvPr id="34" name="Rectangle 33"/>
                    <p:cNvSpPr/>
                    <p:nvPr/>
                  </p:nvSpPr>
                  <p:spPr>
                    <a:xfrm>
                      <a:off x="755576" y="1268760"/>
                      <a:ext cx="1368152" cy="1368152"/>
                    </a:xfrm>
                    <a:prstGeom prst="rect">
                      <a:avLst/>
                    </a:prstGeom>
                    <a:solidFill>
                      <a:srgbClr val="26D1D1">
                        <a:alpha val="72157"/>
                      </a:srgbClr>
                    </a:solidFill>
                    <a:ln w="952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5" name="Straight Connector 34"/>
                    <p:cNvCxnSpPr/>
                    <p:nvPr/>
                  </p:nvCxnSpPr>
                  <p:spPr>
                    <a:xfrm>
                      <a:off x="755576" y="1700808"/>
                      <a:ext cx="13681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2" name="TextBox 31"/>
                  <p:cNvSpPr txBox="1"/>
                  <p:nvPr/>
                </p:nvSpPr>
                <p:spPr>
                  <a:xfrm>
                    <a:off x="755576" y="1325434"/>
                    <a:ext cx="1368152" cy="369332"/>
                  </a:xfrm>
                  <a:prstGeom prst="rect">
                    <a:avLst/>
                  </a:prstGeom>
                  <a:noFill/>
                </p:spPr>
                <p:txBody>
                  <a:bodyPr wrap="square" rtlCol="0">
                    <a:spAutoFit/>
                  </a:bodyPr>
                  <a:lstStyle/>
                  <a:p>
                    <a:pPr algn="ctr"/>
                    <a:r>
                      <a:rPr lang="en-IN" dirty="0" smtClean="0"/>
                      <a:t>Lion</a:t>
                    </a:r>
                    <a:endParaRPr lang="en-IN" dirty="0"/>
                  </a:p>
                </p:txBody>
              </p:sp>
              <p:sp>
                <p:nvSpPr>
                  <p:cNvPr id="33" name="TextBox 32"/>
                  <p:cNvSpPr txBox="1"/>
                  <p:nvPr/>
                </p:nvSpPr>
                <p:spPr>
                  <a:xfrm>
                    <a:off x="755576" y="1836087"/>
                    <a:ext cx="1368152" cy="584775"/>
                  </a:xfrm>
                  <a:prstGeom prst="rect">
                    <a:avLst/>
                  </a:prstGeom>
                  <a:noFill/>
                </p:spPr>
                <p:txBody>
                  <a:bodyPr wrap="square" rtlCol="0">
                    <a:spAutoFit/>
                  </a:bodyPr>
                  <a:lstStyle/>
                  <a:p>
                    <a:pPr algn="ctr"/>
                    <a:r>
                      <a:rPr lang="en-IN" sz="1600" dirty="0" smtClean="0"/>
                      <a:t>//state</a:t>
                    </a:r>
                  </a:p>
                  <a:p>
                    <a:pPr algn="ctr"/>
                    <a:r>
                      <a:rPr lang="en-IN" sz="1600" dirty="0" smtClean="0"/>
                      <a:t>//behaviour</a:t>
                    </a:r>
                    <a:endParaRPr lang="en-IN" sz="1600" dirty="0"/>
                  </a:p>
                </p:txBody>
              </p:sp>
            </p:grpSp>
            <p:grpSp>
              <p:nvGrpSpPr>
                <p:cNvPr id="13" name="Group 12"/>
                <p:cNvGrpSpPr/>
                <p:nvPr/>
              </p:nvGrpSpPr>
              <p:grpSpPr>
                <a:xfrm>
                  <a:off x="3881740" y="1293086"/>
                  <a:ext cx="1380519" cy="1409990"/>
                  <a:chOff x="5580112" y="1268760"/>
                  <a:chExt cx="1380519" cy="1409990"/>
                </a:xfrm>
              </p:grpSpPr>
              <p:grpSp>
                <p:nvGrpSpPr>
                  <p:cNvPr id="26" name="Group 25"/>
                  <p:cNvGrpSpPr/>
                  <p:nvPr/>
                </p:nvGrpSpPr>
                <p:grpSpPr>
                  <a:xfrm>
                    <a:off x="5580112" y="1268760"/>
                    <a:ext cx="1368152" cy="1368152"/>
                    <a:chOff x="755576" y="1268760"/>
                    <a:chExt cx="1368152" cy="1368152"/>
                  </a:xfrm>
                </p:grpSpPr>
                <p:sp>
                  <p:nvSpPr>
                    <p:cNvPr id="29" name="Rectangle 28"/>
                    <p:cNvSpPr/>
                    <p:nvPr/>
                  </p:nvSpPr>
                  <p:spPr>
                    <a:xfrm>
                      <a:off x="755576" y="1268760"/>
                      <a:ext cx="1368152" cy="1368152"/>
                    </a:xfrm>
                    <a:prstGeom prst="rect">
                      <a:avLst/>
                    </a:prstGeom>
                    <a:solidFill>
                      <a:srgbClr val="26D1D1">
                        <a:alpha val="72157"/>
                      </a:srgbClr>
                    </a:solidFill>
                    <a:ln w="952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0" name="Straight Connector 29"/>
                    <p:cNvCxnSpPr/>
                    <p:nvPr/>
                  </p:nvCxnSpPr>
                  <p:spPr>
                    <a:xfrm>
                      <a:off x="755576" y="1700808"/>
                      <a:ext cx="13681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7" name="TextBox 26"/>
                  <p:cNvSpPr txBox="1"/>
                  <p:nvPr/>
                </p:nvSpPr>
                <p:spPr>
                  <a:xfrm>
                    <a:off x="5592479" y="1325434"/>
                    <a:ext cx="1368152" cy="369332"/>
                  </a:xfrm>
                  <a:prstGeom prst="rect">
                    <a:avLst/>
                  </a:prstGeom>
                  <a:noFill/>
                </p:spPr>
                <p:txBody>
                  <a:bodyPr wrap="square" rtlCol="0">
                    <a:spAutoFit/>
                  </a:bodyPr>
                  <a:lstStyle/>
                  <a:p>
                    <a:pPr algn="ctr"/>
                    <a:r>
                      <a:rPr lang="en-IN" dirty="0" smtClean="0"/>
                      <a:t>Wolf</a:t>
                    </a:r>
                    <a:endParaRPr lang="en-IN" dirty="0"/>
                  </a:p>
                </p:txBody>
              </p:sp>
              <p:sp>
                <p:nvSpPr>
                  <p:cNvPr id="28" name="TextBox 27"/>
                  <p:cNvSpPr txBox="1"/>
                  <p:nvPr/>
                </p:nvSpPr>
                <p:spPr>
                  <a:xfrm>
                    <a:off x="5580112" y="1816976"/>
                    <a:ext cx="1368152" cy="861774"/>
                  </a:xfrm>
                  <a:prstGeom prst="rect">
                    <a:avLst/>
                  </a:prstGeom>
                  <a:noFill/>
                </p:spPr>
                <p:txBody>
                  <a:bodyPr wrap="square" rtlCol="0">
                    <a:spAutoFit/>
                  </a:bodyPr>
                  <a:lstStyle/>
                  <a:p>
                    <a:pPr algn="ctr"/>
                    <a:r>
                      <a:rPr lang="en-IN" sz="1600" dirty="0"/>
                      <a:t>//state</a:t>
                    </a:r>
                  </a:p>
                  <a:p>
                    <a:pPr algn="ctr"/>
                    <a:r>
                      <a:rPr lang="en-IN" sz="1600" dirty="0"/>
                      <a:t>//behaviour</a:t>
                    </a:r>
                  </a:p>
                  <a:p>
                    <a:pPr algn="ctr"/>
                    <a:endParaRPr lang="en-IN" dirty="0"/>
                  </a:p>
                </p:txBody>
              </p:sp>
            </p:grpSp>
            <p:grpSp>
              <p:nvGrpSpPr>
                <p:cNvPr id="14" name="Group 13"/>
                <p:cNvGrpSpPr/>
                <p:nvPr/>
              </p:nvGrpSpPr>
              <p:grpSpPr>
                <a:xfrm>
                  <a:off x="2123728" y="1268760"/>
                  <a:ext cx="1368152" cy="1368152"/>
                  <a:chOff x="2987824" y="1268760"/>
                  <a:chExt cx="1368152" cy="1368152"/>
                </a:xfrm>
              </p:grpSpPr>
              <p:grpSp>
                <p:nvGrpSpPr>
                  <p:cNvPr id="21" name="Group 20"/>
                  <p:cNvGrpSpPr/>
                  <p:nvPr/>
                </p:nvGrpSpPr>
                <p:grpSpPr>
                  <a:xfrm>
                    <a:off x="2987824" y="1268760"/>
                    <a:ext cx="1368152" cy="1368152"/>
                    <a:chOff x="755576" y="1268760"/>
                    <a:chExt cx="1368152" cy="1368152"/>
                  </a:xfrm>
                </p:grpSpPr>
                <p:sp>
                  <p:nvSpPr>
                    <p:cNvPr id="24" name="Rectangle 23"/>
                    <p:cNvSpPr/>
                    <p:nvPr/>
                  </p:nvSpPr>
                  <p:spPr>
                    <a:xfrm>
                      <a:off x="755576" y="1268760"/>
                      <a:ext cx="1368152" cy="1368152"/>
                    </a:xfrm>
                    <a:prstGeom prst="rect">
                      <a:avLst/>
                    </a:prstGeom>
                    <a:solidFill>
                      <a:srgbClr val="26D1D1">
                        <a:alpha val="72157"/>
                      </a:srgbClr>
                    </a:solidFill>
                    <a:ln w="952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5" name="Straight Connector 24"/>
                    <p:cNvCxnSpPr/>
                    <p:nvPr/>
                  </p:nvCxnSpPr>
                  <p:spPr>
                    <a:xfrm>
                      <a:off x="755576" y="1700808"/>
                      <a:ext cx="13681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2" name="TextBox 21"/>
                  <p:cNvSpPr txBox="1"/>
                  <p:nvPr/>
                </p:nvSpPr>
                <p:spPr>
                  <a:xfrm>
                    <a:off x="2987824" y="1343984"/>
                    <a:ext cx="1368152" cy="369332"/>
                  </a:xfrm>
                  <a:prstGeom prst="rect">
                    <a:avLst/>
                  </a:prstGeom>
                  <a:noFill/>
                </p:spPr>
                <p:txBody>
                  <a:bodyPr wrap="square" rtlCol="0">
                    <a:spAutoFit/>
                  </a:bodyPr>
                  <a:lstStyle/>
                  <a:p>
                    <a:pPr algn="ctr"/>
                    <a:r>
                      <a:rPr lang="en-IN" dirty="0" smtClean="0"/>
                      <a:t>Dog</a:t>
                    </a:r>
                    <a:endParaRPr lang="en-IN" dirty="0"/>
                  </a:p>
                </p:txBody>
              </p:sp>
              <p:sp>
                <p:nvSpPr>
                  <p:cNvPr id="23" name="TextBox 22"/>
                  <p:cNvSpPr txBox="1"/>
                  <p:nvPr/>
                </p:nvSpPr>
                <p:spPr>
                  <a:xfrm>
                    <a:off x="2987824" y="1851818"/>
                    <a:ext cx="1368152" cy="584775"/>
                  </a:xfrm>
                  <a:prstGeom prst="rect">
                    <a:avLst/>
                  </a:prstGeom>
                  <a:noFill/>
                </p:spPr>
                <p:txBody>
                  <a:bodyPr wrap="square" rtlCol="0">
                    <a:spAutoFit/>
                  </a:bodyPr>
                  <a:lstStyle/>
                  <a:p>
                    <a:pPr algn="ctr"/>
                    <a:r>
                      <a:rPr lang="en-IN" sz="1600" dirty="0"/>
                      <a:t>//state</a:t>
                    </a:r>
                  </a:p>
                  <a:p>
                    <a:pPr algn="ctr"/>
                    <a:r>
                      <a:rPr lang="en-IN" sz="1600" dirty="0"/>
                      <a:t>//behaviour</a:t>
                    </a:r>
                  </a:p>
                </p:txBody>
              </p:sp>
            </p:grpSp>
            <p:grpSp>
              <p:nvGrpSpPr>
                <p:cNvPr id="15" name="Group 14"/>
                <p:cNvGrpSpPr/>
                <p:nvPr/>
              </p:nvGrpSpPr>
              <p:grpSpPr>
                <a:xfrm>
                  <a:off x="5582542" y="1296469"/>
                  <a:ext cx="1387604" cy="1368152"/>
                  <a:chOff x="3184396" y="3717032"/>
                  <a:chExt cx="1387604" cy="1368152"/>
                </a:xfrm>
              </p:grpSpPr>
              <p:grpSp>
                <p:nvGrpSpPr>
                  <p:cNvPr id="16" name="Group 15"/>
                  <p:cNvGrpSpPr/>
                  <p:nvPr/>
                </p:nvGrpSpPr>
                <p:grpSpPr>
                  <a:xfrm>
                    <a:off x="3203848" y="3717032"/>
                    <a:ext cx="1368152" cy="1368152"/>
                    <a:chOff x="755576" y="1268760"/>
                    <a:chExt cx="1368152" cy="1368152"/>
                  </a:xfrm>
                </p:grpSpPr>
                <p:sp>
                  <p:nvSpPr>
                    <p:cNvPr id="19" name="Rectangle 18"/>
                    <p:cNvSpPr/>
                    <p:nvPr/>
                  </p:nvSpPr>
                  <p:spPr>
                    <a:xfrm>
                      <a:off x="755576" y="1268760"/>
                      <a:ext cx="1368152" cy="1368152"/>
                    </a:xfrm>
                    <a:prstGeom prst="rect">
                      <a:avLst/>
                    </a:prstGeom>
                    <a:solidFill>
                      <a:srgbClr val="26D1D1">
                        <a:alpha val="72157"/>
                      </a:srgbClr>
                    </a:solidFill>
                    <a:ln w="952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0" name="Straight Connector 19"/>
                    <p:cNvCxnSpPr/>
                    <p:nvPr/>
                  </p:nvCxnSpPr>
                  <p:spPr>
                    <a:xfrm>
                      <a:off x="755576" y="1700808"/>
                      <a:ext cx="13681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 name="TextBox 16"/>
                  <p:cNvSpPr txBox="1"/>
                  <p:nvPr/>
                </p:nvSpPr>
                <p:spPr>
                  <a:xfrm>
                    <a:off x="3184396" y="4272381"/>
                    <a:ext cx="1368152" cy="584775"/>
                  </a:xfrm>
                  <a:prstGeom prst="rect">
                    <a:avLst/>
                  </a:prstGeom>
                  <a:noFill/>
                </p:spPr>
                <p:txBody>
                  <a:bodyPr wrap="square" rtlCol="0">
                    <a:spAutoFit/>
                  </a:bodyPr>
                  <a:lstStyle/>
                  <a:p>
                    <a:pPr algn="ctr"/>
                    <a:r>
                      <a:rPr lang="en-IN" sz="1600" dirty="0"/>
                      <a:t>//state</a:t>
                    </a:r>
                  </a:p>
                  <a:p>
                    <a:pPr algn="ctr"/>
                    <a:r>
                      <a:rPr lang="en-IN" sz="1600" dirty="0"/>
                      <a:t>//behaviour</a:t>
                    </a:r>
                  </a:p>
                </p:txBody>
              </p:sp>
              <p:sp>
                <p:nvSpPr>
                  <p:cNvPr id="18" name="TextBox 17"/>
                  <p:cNvSpPr txBox="1"/>
                  <p:nvPr/>
                </p:nvSpPr>
                <p:spPr>
                  <a:xfrm>
                    <a:off x="3203848" y="3789000"/>
                    <a:ext cx="1368152" cy="646331"/>
                  </a:xfrm>
                  <a:prstGeom prst="rect">
                    <a:avLst/>
                  </a:prstGeom>
                  <a:noFill/>
                </p:spPr>
                <p:txBody>
                  <a:bodyPr wrap="square" rtlCol="0">
                    <a:spAutoFit/>
                  </a:bodyPr>
                  <a:lstStyle/>
                  <a:p>
                    <a:pPr algn="ctr"/>
                    <a:r>
                      <a:rPr lang="en-IN" dirty="0"/>
                      <a:t>Cat</a:t>
                    </a:r>
                  </a:p>
                  <a:p>
                    <a:pPr algn="ctr"/>
                    <a:endParaRPr lang="en-IN" dirty="0"/>
                  </a:p>
                </p:txBody>
              </p:sp>
            </p:grpSp>
          </p:grpSp>
          <p:sp>
            <p:nvSpPr>
              <p:cNvPr id="10" name="TextBox 9"/>
              <p:cNvSpPr txBox="1"/>
              <p:nvPr/>
            </p:nvSpPr>
            <p:spPr>
              <a:xfrm>
                <a:off x="6031257" y="11457"/>
                <a:ext cx="3112744" cy="1015663"/>
              </a:xfrm>
              <a:prstGeom prst="rect">
                <a:avLst/>
              </a:prstGeom>
              <a:noFill/>
            </p:spPr>
            <p:txBody>
              <a:bodyPr wrap="square" rtlCol="0">
                <a:spAutoFit/>
              </a:bodyPr>
              <a:lstStyle/>
              <a:p>
                <a:pPr algn="ctr"/>
                <a:r>
                  <a:rPr lang="en-IN" sz="2000" dirty="0" smtClean="0">
                    <a:latin typeface="Comic Sans MS" pitchFamily="66" charset="0"/>
                  </a:rPr>
                  <a:t>Look for objects that have common attributes and behaviours</a:t>
                </a:r>
                <a:endParaRPr lang="en-IN" sz="2000" dirty="0">
                  <a:latin typeface="Comic Sans MS" pitchFamily="66" charset="0"/>
                </a:endParaRPr>
              </a:p>
            </p:txBody>
          </p:sp>
          <p:sp>
            <p:nvSpPr>
              <p:cNvPr id="11" name="Bent-Up Arrow 10"/>
              <p:cNvSpPr/>
              <p:nvPr/>
            </p:nvSpPr>
            <p:spPr>
              <a:xfrm rot="6415978" flipV="1">
                <a:off x="7062283" y="1155270"/>
                <a:ext cx="1178307" cy="697359"/>
              </a:xfrm>
              <a:prstGeom prst="bentUpArrow">
                <a:avLst>
                  <a:gd name="adj1" fmla="val 17304"/>
                  <a:gd name="adj2" fmla="val 25000"/>
                  <a:gd name="adj3" fmla="val 50000"/>
                </a:avLst>
              </a:prstGeom>
              <a:solidFill>
                <a:srgbClr val="26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 name="Flowchart: Connector 7"/>
            <p:cNvSpPr/>
            <p:nvPr/>
          </p:nvSpPr>
          <p:spPr>
            <a:xfrm>
              <a:off x="5774402" y="976979"/>
              <a:ext cx="344816" cy="352778"/>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1</a:t>
              </a:r>
              <a:endParaRPr lang="en-IN" dirty="0"/>
            </a:p>
          </p:txBody>
        </p:sp>
      </p:grpSp>
      <p:grpSp>
        <p:nvGrpSpPr>
          <p:cNvPr id="36" name="Group 35"/>
          <p:cNvGrpSpPr/>
          <p:nvPr/>
        </p:nvGrpSpPr>
        <p:grpSpPr>
          <a:xfrm>
            <a:off x="3121358" y="3829967"/>
            <a:ext cx="5978279" cy="3337396"/>
            <a:chOff x="3121358" y="3965941"/>
            <a:chExt cx="5978279" cy="3337396"/>
          </a:xfrm>
        </p:grpSpPr>
        <p:sp>
          <p:nvSpPr>
            <p:cNvPr id="37" name="Bent-Up Arrow 36"/>
            <p:cNvSpPr/>
            <p:nvPr/>
          </p:nvSpPr>
          <p:spPr>
            <a:xfrm rot="3622731">
              <a:off x="5784984" y="5050493"/>
              <a:ext cx="1178307" cy="709846"/>
            </a:xfrm>
            <a:prstGeom prst="bentUpArrow">
              <a:avLst>
                <a:gd name="adj1" fmla="val 17304"/>
                <a:gd name="adj2" fmla="val 25000"/>
                <a:gd name="adj3" fmla="val 50000"/>
              </a:avLst>
            </a:prstGeom>
            <a:solidFill>
              <a:srgbClr val="26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8" name="Group 37"/>
            <p:cNvGrpSpPr/>
            <p:nvPr/>
          </p:nvGrpSpPr>
          <p:grpSpPr>
            <a:xfrm>
              <a:off x="3121358" y="3965941"/>
              <a:ext cx="3942777" cy="969496"/>
              <a:chOff x="3319472" y="3969670"/>
              <a:chExt cx="3942777" cy="969496"/>
            </a:xfrm>
          </p:grpSpPr>
          <p:sp>
            <p:nvSpPr>
              <p:cNvPr id="49" name="TextBox 48"/>
              <p:cNvSpPr txBox="1"/>
              <p:nvPr/>
            </p:nvSpPr>
            <p:spPr>
              <a:xfrm>
                <a:off x="3617390" y="3969670"/>
                <a:ext cx="3644859" cy="969496"/>
              </a:xfrm>
              <a:prstGeom prst="rect">
                <a:avLst/>
              </a:prstGeom>
              <a:noFill/>
            </p:spPr>
            <p:txBody>
              <a:bodyPr wrap="square" rtlCol="0">
                <a:spAutoFit/>
              </a:bodyPr>
              <a:lstStyle/>
              <a:p>
                <a:pPr algn="ctr"/>
                <a:r>
                  <a:rPr lang="en-IN" sz="1900" dirty="0" smtClean="0">
                    <a:latin typeface="Comic Sans MS" pitchFamily="66" charset="0"/>
                  </a:rPr>
                  <a:t>Design a class that represents the common state and </a:t>
                </a:r>
                <a:r>
                  <a:rPr lang="en-IN" sz="1900" dirty="0" err="1" smtClean="0">
                    <a:latin typeface="Comic Sans MS" pitchFamily="66" charset="0"/>
                  </a:rPr>
                  <a:t>behavior</a:t>
                </a:r>
                <a:r>
                  <a:rPr lang="en-IN" sz="1900" dirty="0" smtClean="0">
                    <a:latin typeface="Comic Sans MS" pitchFamily="66" charset="0"/>
                  </a:rPr>
                  <a:t>. </a:t>
                </a:r>
                <a:endParaRPr lang="en-IN" sz="1900" dirty="0">
                  <a:latin typeface="Comic Sans MS" pitchFamily="66" charset="0"/>
                </a:endParaRPr>
              </a:p>
            </p:txBody>
          </p:sp>
          <p:sp>
            <p:nvSpPr>
              <p:cNvPr id="50" name="Flowchart: Connector 49"/>
              <p:cNvSpPr/>
              <p:nvPr/>
            </p:nvSpPr>
            <p:spPr>
              <a:xfrm>
                <a:off x="3319472" y="4097911"/>
                <a:ext cx="344816" cy="352778"/>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2</a:t>
                </a:r>
              </a:p>
            </p:txBody>
          </p:sp>
        </p:grpSp>
        <p:grpSp>
          <p:nvGrpSpPr>
            <p:cNvPr id="39" name="Group 38"/>
            <p:cNvGrpSpPr/>
            <p:nvPr/>
          </p:nvGrpSpPr>
          <p:grpSpPr>
            <a:xfrm>
              <a:off x="7043585" y="3968213"/>
              <a:ext cx="2056052" cy="3335124"/>
              <a:chOff x="735662" y="3522876"/>
              <a:chExt cx="2056052" cy="3335124"/>
            </a:xfrm>
          </p:grpSpPr>
          <p:grpSp>
            <p:nvGrpSpPr>
              <p:cNvPr id="40" name="Group 39"/>
              <p:cNvGrpSpPr/>
              <p:nvPr/>
            </p:nvGrpSpPr>
            <p:grpSpPr>
              <a:xfrm>
                <a:off x="735662" y="3522876"/>
                <a:ext cx="2056052" cy="3335124"/>
                <a:chOff x="610273" y="4412843"/>
                <a:chExt cx="2056052" cy="2435965"/>
              </a:xfrm>
            </p:grpSpPr>
            <p:grpSp>
              <p:nvGrpSpPr>
                <p:cNvPr id="42" name="Group 41"/>
                <p:cNvGrpSpPr/>
                <p:nvPr/>
              </p:nvGrpSpPr>
              <p:grpSpPr>
                <a:xfrm>
                  <a:off x="610273" y="4412843"/>
                  <a:ext cx="2056052" cy="2099460"/>
                  <a:chOff x="7268476" y="4497892"/>
                  <a:chExt cx="1736397" cy="2099460"/>
                </a:xfrm>
              </p:grpSpPr>
              <p:grpSp>
                <p:nvGrpSpPr>
                  <p:cNvPr id="44" name="Group 43"/>
                  <p:cNvGrpSpPr/>
                  <p:nvPr/>
                </p:nvGrpSpPr>
                <p:grpSpPr>
                  <a:xfrm>
                    <a:off x="7276681" y="4497892"/>
                    <a:ext cx="1728192" cy="2099460"/>
                    <a:chOff x="9144508" y="2555392"/>
                    <a:chExt cx="1728192" cy="1822649"/>
                  </a:xfrm>
                </p:grpSpPr>
                <p:sp>
                  <p:nvSpPr>
                    <p:cNvPr id="47" name="Rectangle 46"/>
                    <p:cNvSpPr/>
                    <p:nvPr/>
                  </p:nvSpPr>
                  <p:spPr>
                    <a:xfrm>
                      <a:off x="9144508" y="2555392"/>
                      <a:ext cx="1728192" cy="1822649"/>
                    </a:xfrm>
                    <a:prstGeom prst="rect">
                      <a:avLst/>
                    </a:prstGeom>
                    <a:solidFill>
                      <a:srgbClr val="26D1D1">
                        <a:alpha val="72157"/>
                      </a:srgbClr>
                    </a:solidFill>
                    <a:ln w="952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TextBox 47"/>
                    <p:cNvSpPr txBox="1"/>
                    <p:nvPr/>
                  </p:nvSpPr>
                  <p:spPr>
                    <a:xfrm>
                      <a:off x="9308713" y="2633962"/>
                      <a:ext cx="1368152" cy="369332"/>
                    </a:xfrm>
                    <a:prstGeom prst="rect">
                      <a:avLst/>
                    </a:prstGeom>
                    <a:noFill/>
                  </p:spPr>
                  <p:txBody>
                    <a:bodyPr wrap="square" rtlCol="0">
                      <a:spAutoFit/>
                    </a:bodyPr>
                    <a:lstStyle/>
                    <a:p>
                      <a:pPr algn="ctr"/>
                      <a:r>
                        <a:rPr lang="en-IN" dirty="0" smtClean="0"/>
                        <a:t>Animal</a:t>
                      </a:r>
                      <a:endParaRPr lang="en-IN" dirty="0"/>
                    </a:p>
                  </p:txBody>
                </p:sp>
              </p:grpSp>
              <p:cxnSp>
                <p:nvCxnSpPr>
                  <p:cNvPr id="45" name="Straight Connector 44"/>
                  <p:cNvCxnSpPr/>
                  <p:nvPr/>
                </p:nvCxnSpPr>
                <p:spPr>
                  <a:xfrm>
                    <a:off x="7268476" y="4977681"/>
                    <a:ext cx="172819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7268476" y="5615730"/>
                    <a:ext cx="172819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3" name="TextBox 42"/>
                <p:cNvSpPr txBox="1"/>
                <p:nvPr/>
              </p:nvSpPr>
              <p:spPr>
                <a:xfrm>
                  <a:off x="940353" y="5648479"/>
                  <a:ext cx="1368152" cy="1200329"/>
                </a:xfrm>
                <a:prstGeom prst="rect">
                  <a:avLst/>
                </a:prstGeom>
                <a:noFill/>
              </p:spPr>
              <p:txBody>
                <a:bodyPr wrap="square" rtlCol="0">
                  <a:spAutoFit/>
                </a:bodyPr>
                <a:lstStyle/>
                <a:p>
                  <a:pPr algn="ctr"/>
                  <a:r>
                    <a:rPr lang="en-IN" dirty="0" err="1" smtClean="0"/>
                    <a:t>makeNoise</a:t>
                  </a:r>
                  <a:r>
                    <a:rPr lang="en-IN" dirty="0" smtClean="0"/>
                    <a:t>()</a:t>
                  </a:r>
                </a:p>
                <a:p>
                  <a:pPr algn="ctr"/>
                  <a:r>
                    <a:rPr lang="en-IN" dirty="0"/>
                    <a:t>e</a:t>
                  </a:r>
                  <a:r>
                    <a:rPr lang="en-IN" dirty="0" smtClean="0"/>
                    <a:t>at()</a:t>
                  </a:r>
                </a:p>
                <a:p>
                  <a:pPr algn="ctr"/>
                  <a:r>
                    <a:rPr lang="en-IN" dirty="0" smtClean="0"/>
                    <a:t>Sleep()</a:t>
                  </a:r>
                </a:p>
                <a:p>
                  <a:pPr algn="ctr"/>
                  <a:endParaRPr lang="en-IN" dirty="0"/>
                </a:p>
              </p:txBody>
            </p:sp>
          </p:grpSp>
          <p:sp>
            <p:nvSpPr>
              <p:cNvPr id="41" name="TextBox 40"/>
              <p:cNvSpPr txBox="1"/>
              <p:nvPr/>
            </p:nvSpPr>
            <p:spPr>
              <a:xfrm>
                <a:off x="1022590" y="4150364"/>
                <a:ext cx="1518547" cy="923330"/>
              </a:xfrm>
              <a:prstGeom prst="rect">
                <a:avLst/>
              </a:prstGeom>
              <a:noFill/>
            </p:spPr>
            <p:txBody>
              <a:bodyPr wrap="square" rtlCol="0">
                <a:spAutoFit/>
              </a:bodyPr>
              <a:lstStyle/>
              <a:p>
                <a:pPr algn="ctr"/>
                <a:r>
                  <a:rPr lang="en-IN" dirty="0" smtClean="0"/>
                  <a:t>Food</a:t>
                </a:r>
              </a:p>
              <a:p>
                <a:pPr algn="ctr"/>
                <a:r>
                  <a:rPr lang="en-IN" dirty="0" smtClean="0"/>
                  <a:t>Hunger </a:t>
                </a:r>
              </a:p>
              <a:p>
                <a:pPr algn="ctr"/>
                <a:r>
                  <a:rPr lang="en-IN" dirty="0" smtClean="0"/>
                  <a:t>location</a:t>
                </a:r>
                <a:endParaRPr lang="en-IN" dirty="0"/>
              </a:p>
            </p:txBody>
          </p:sp>
        </p:grpSp>
      </p:grpSp>
      <p:pic>
        <p:nvPicPr>
          <p:cNvPr id="51" name="Picture 50"/>
          <p:cNvPicPr>
            <a:picLocks noChangeAspect="1"/>
          </p:cNvPicPr>
          <p:nvPr/>
        </p:nvPicPr>
        <p:blipFill rotWithShape="1">
          <a:blip r:embed="rId2" cstate="print">
            <a:extLst>
              <a:ext uri="{28A0092B-C50C-407E-A947-70E740481C1C}">
                <a14:useLocalDpi xmlns:a14="http://schemas.microsoft.com/office/drawing/2010/main" val="0"/>
              </a:ext>
            </a:extLst>
          </a:blip>
          <a:srcRect l="26896" r="9067"/>
          <a:stretch/>
        </p:blipFill>
        <p:spPr>
          <a:xfrm>
            <a:off x="141937" y="4981857"/>
            <a:ext cx="1937428" cy="1701850"/>
          </a:xfrm>
          <a:prstGeom prst="ellipse">
            <a:avLst/>
          </a:prstGeom>
          <a:ln>
            <a:noFill/>
          </a:ln>
          <a:effectLst>
            <a:softEdge rad="112500"/>
          </a:effectLst>
        </p:spPr>
      </p:pic>
      <p:sp>
        <p:nvSpPr>
          <p:cNvPr id="52" name="Cloud Callout 51"/>
          <p:cNvSpPr/>
          <p:nvPr/>
        </p:nvSpPr>
        <p:spPr>
          <a:xfrm>
            <a:off x="472677" y="3558652"/>
            <a:ext cx="2290764" cy="1151890"/>
          </a:xfrm>
          <a:prstGeom prst="cloudCallout">
            <a:avLst/>
          </a:prstGeom>
          <a:solidFill>
            <a:srgbClr val="26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smtClean="0">
                <a:latin typeface="Comic Sans MS" pitchFamily="66" charset="0"/>
              </a:rPr>
              <a:t>Is it that simple!!</a:t>
            </a:r>
          </a:p>
        </p:txBody>
      </p:sp>
    </p:spTree>
    <p:extLst>
      <p:ext uri="{BB962C8B-B14F-4D97-AF65-F5344CB8AC3E}">
        <p14:creationId xmlns:p14="http://schemas.microsoft.com/office/powerpoint/2010/main" val="4087186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48738" y="57622"/>
            <a:ext cx="3503782" cy="1323439"/>
          </a:xfrm>
          <a:prstGeom prst="rect">
            <a:avLst/>
          </a:prstGeom>
          <a:noFill/>
        </p:spPr>
        <p:txBody>
          <a:bodyPr wrap="square" rtlCol="0">
            <a:spAutoFit/>
          </a:bodyPr>
          <a:lstStyle/>
          <a:p>
            <a:pPr algn="ctr"/>
            <a:r>
              <a:rPr lang="en-IN" sz="2000" dirty="0" smtClean="0">
                <a:latin typeface="Comic Sans MS" pitchFamily="66" charset="0"/>
              </a:rPr>
              <a:t>Decide if a subclass needs behaviours that are specific to that particular subtype </a:t>
            </a:r>
            <a:endParaRPr lang="en-IN" sz="2000" dirty="0">
              <a:latin typeface="Comic Sans MS" pitchFamily="66" charset="0"/>
            </a:endParaRPr>
          </a:p>
        </p:txBody>
      </p:sp>
      <p:sp>
        <p:nvSpPr>
          <p:cNvPr id="3" name="Flowchart: Connector 2"/>
          <p:cNvSpPr/>
          <p:nvPr/>
        </p:nvSpPr>
        <p:spPr>
          <a:xfrm>
            <a:off x="5500005" y="108222"/>
            <a:ext cx="344816" cy="352778"/>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3</a:t>
            </a:r>
          </a:p>
        </p:txBody>
      </p:sp>
      <p:grpSp>
        <p:nvGrpSpPr>
          <p:cNvPr id="4" name="Group 3"/>
          <p:cNvGrpSpPr/>
          <p:nvPr/>
        </p:nvGrpSpPr>
        <p:grpSpPr>
          <a:xfrm>
            <a:off x="940874" y="57622"/>
            <a:ext cx="4559131" cy="3025264"/>
            <a:chOff x="539552" y="23311"/>
            <a:chExt cx="4559131" cy="3025264"/>
          </a:xfrm>
        </p:grpSpPr>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39697" t="12962" r="19545" b="1"/>
            <a:stretch/>
          </p:blipFill>
          <p:spPr>
            <a:xfrm>
              <a:off x="539552" y="637970"/>
              <a:ext cx="2006818" cy="2410605"/>
            </a:xfrm>
            <a:prstGeom prst="rect">
              <a:avLst/>
            </a:prstGeom>
            <a:ln>
              <a:noFill/>
            </a:ln>
            <a:effectLst>
              <a:softEdge rad="112500"/>
            </a:effectLst>
          </p:spPr>
        </p:pic>
        <p:sp>
          <p:nvSpPr>
            <p:cNvPr id="6" name="Oval Callout 5"/>
            <p:cNvSpPr/>
            <p:nvPr/>
          </p:nvSpPr>
          <p:spPr>
            <a:xfrm rot="297694">
              <a:off x="2371402" y="23311"/>
              <a:ext cx="2727281" cy="1391288"/>
            </a:xfrm>
            <a:prstGeom prst="wedgeEllipseCallout">
              <a:avLst/>
            </a:prstGeom>
            <a:solidFill>
              <a:srgbClr val="26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smtClean="0">
                  <a:latin typeface="Comic Sans MS" pitchFamily="66" charset="0"/>
                </a:rPr>
                <a:t>Why would I sound and eat like this hippo!!</a:t>
              </a:r>
              <a:endParaRPr lang="en-IN" b="1" dirty="0">
                <a:latin typeface="Comic Sans MS" pitchFamily="66" charset="0"/>
              </a:endParaRPr>
            </a:p>
          </p:txBody>
        </p:sp>
      </p:grpSp>
      <p:grpSp>
        <p:nvGrpSpPr>
          <p:cNvPr id="7" name="Group 6"/>
          <p:cNvGrpSpPr/>
          <p:nvPr/>
        </p:nvGrpSpPr>
        <p:grpSpPr>
          <a:xfrm>
            <a:off x="5553348" y="1381061"/>
            <a:ext cx="3590651" cy="3234845"/>
            <a:chOff x="3267757" y="2670772"/>
            <a:chExt cx="3590651" cy="3234845"/>
          </a:xfrm>
        </p:grpSpPr>
        <p:pic>
          <p:nvPicPr>
            <p:cNvPr id="8" name="Picture 7"/>
            <p:cNvPicPr>
              <a:picLocks noChangeAspect="1"/>
            </p:cNvPicPr>
            <p:nvPr/>
          </p:nvPicPr>
          <p:blipFill rotWithShape="1">
            <a:blip r:embed="rId3" cstate="print">
              <a:extLst>
                <a:ext uri="{28A0092B-C50C-407E-A947-70E740481C1C}">
                  <a14:useLocalDpi xmlns:a14="http://schemas.microsoft.com/office/drawing/2010/main" val="0"/>
                </a:ext>
              </a:extLst>
            </a:blip>
            <a:srcRect l="36017"/>
            <a:stretch/>
          </p:blipFill>
          <p:spPr>
            <a:xfrm>
              <a:off x="3267757" y="3580317"/>
              <a:ext cx="2232248" cy="2325300"/>
            </a:xfrm>
            <a:prstGeom prst="rect">
              <a:avLst/>
            </a:prstGeom>
            <a:ln>
              <a:noFill/>
            </a:ln>
            <a:effectLst>
              <a:softEdge rad="112500"/>
            </a:effectLst>
          </p:spPr>
        </p:pic>
        <p:sp>
          <p:nvSpPr>
            <p:cNvPr id="9" name="Oval Callout 8"/>
            <p:cNvSpPr/>
            <p:nvPr/>
          </p:nvSpPr>
          <p:spPr>
            <a:xfrm>
              <a:off x="4950705" y="2670772"/>
              <a:ext cx="1907703" cy="803352"/>
            </a:xfrm>
            <a:prstGeom prst="wedgeEllipseCallout">
              <a:avLst/>
            </a:prstGeom>
            <a:solidFill>
              <a:srgbClr val="26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smtClean="0">
                  <a:latin typeface="Comic Sans MS" pitchFamily="66" charset="0"/>
                </a:rPr>
                <a:t>Whatever</a:t>
              </a:r>
            </a:p>
            <a:p>
              <a:pPr algn="ctr"/>
              <a:r>
                <a:rPr lang="en-IN" b="1" dirty="0" smtClean="0">
                  <a:latin typeface="Comic Sans MS" pitchFamily="66" charset="0"/>
                </a:rPr>
                <a:t>!!</a:t>
              </a:r>
              <a:endParaRPr lang="en-IN" b="1" dirty="0">
                <a:latin typeface="Comic Sans MS" pitchFamily="66" charset="0"/>
              </a:endParaRPr>
            </a:p>
          </p:txBody>
        </p:sp>
      </p:grpSp>
      <p:sp>
        <p:nvSpPr>
          <p:cNvPr id="10" name="TextBox 9"/>
          <p:cNvSpPr txBox="1"/>
          <p:nvPr/>
        </p:nvSpPr>
        <p:spPr>
          <a:xfrm>
            <a:off x="1907704" y="5011006"/>
            <a:ext cx="5328592" cy="1631216"/>
          </a:xfrm>
          <a:prstGeom prst="rect">
            <a:avLst/>
          </a:prstGeom>
          <a:noFill/>
        </p:spPr>
        <p:txBody>
          <a:bodyPr wrap="square" rtlCol="0">
            <a:spAutoFit/>
          </a:bodyPr>
          <a:lstStyle/>
          <a:p>
            <a:pPr algn="ctr"/>
            <a:r>
              <a:rPr lang="en-IN" sz="2000" dirty="0" smtClean="0">
                <a:latin typeface="Comic Sans MS" pitchFamily="66" charset="0"/>
              </a:rPr>
              <a:t>So, let’s override these two methods, eat() and </a:t>
            </a:r>
            <a:r>
              <a:rPr lang="en-IN" sz="2000" dirty="0" err="1" smtClean="0">
                <a:latin typeface="Comic Sans MS" pitchFamily="66" charset="0"/>
              </a:rPr>
              <a:t>makeNoise</a:t>
            </a:r>
            <a:r>
              <a:rPr lang="en-IN" sz="2000" dirty="0" smtClean="0">
                <a:latin typeface="Comic Sans MS" pitchFamily="66" charset="0"/>
              </a:rPr>
              <a:t>(), so that each animal type can define its own specific behaviour. </a:t>
            </a:r>
          </a:p>
          <a:p>
            <a:pPr algn="ctr"/>
            <a:r>
              <a:rPr lang="en-IN" sz="2000" dirty="0" smtClean="0">
                <a:latin typeface="Comic Sans MS" pitchFamily="66" charset="0"/>
              </a:rPr>
              <a:t>For now, it looks like sleep() and roam() can stay generic.</a:t>
            </a:r>
            <a:endParaRPr lang="en-IN" sz="2000" dirty="0">
              <a:latin typeface="Comic Sans MS" pitchFamily="66" charset="0"/>
            </a:endParaRP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0528" y="3108463"/>
            <a:ext cx="2539617" cy="3809425"/>
          </a:xfrm>
          <a:prstGeom prst="rect">
            <a:avLst/>
          </a:prstGeom>
        </p:spPr>
      </p:pic>
    </p:spTree>
    <p:extLst>
      <p:ext uri="{BB962C8B-B14F-4D97-AF65-F5344CB8AC3E}">
        <p14:creationId xmlns:p14="http://schemas.microsoft.com/office/powerpoint/2010/main" val="91593555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106706"/>
            <a:ext cx="3503782" cy="1631216"/>
          </a:xfrm>
          <a:prstGeom prst="rect">
            <a:avLst/>
          </a:prstGeom>
          <a:noFill/>
        </p:spPr>
        <p:txBody>
          <a:bodyPr wrap="square" rtlCol="0">
            <a:spAutoFit/>
          </a:bodyPr>
          <a:lstStyle/>
          <a:p>
            <a:pPr algn="ctr"/>
            <a:r>
              <a:rPr lang="en-IN" sz="2000" dirty="0" smtClean="0">
                <a:latin typeface="Comic Sans MS" pitchFamily="66" charset="0"/>
              </a:rPr>
              <a:t>Look for more opportunities to use abstraction, by finding two or more subclasses that might need common behaviour.</a:t>
            </a:r>
            <a:endParaRPr lang="en-IN" sz="2000" dirty="0">
              <a:latin typeface="Comic Sans MS" pitchFamily="66" charset="0"/>
            </a:endParaRPr>
          </a:p>
        </p:txBody>
      </p:sp>
      <p:sp>
        <p:nvSpPr>
          <p:cNvPr id="3" name="Flowchart: Connector 2"/>
          <p:cNvSpPr/>
          <p:nvPr/>
        </p:nvSpPr>
        <p:spPr>
          <a:xfrm>
            <a:off x="135434" y="155790"/>
            <a:ext cx="344816" cy="352778"/>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4</a:t>
            </a:r>
          </a:p>
        </p:txBody>
      </p:sp>
      <p:sp>
        <p:nvSpPr>
          <p:cNvPr id="4" name="TextBox 3"/>
          <p:cNvSpPr txBox="1"/>
          <p:nvPr/>
        </p:nvSpPr>
        <p:spPr>
          <a:xfrm>
            <a:off x="5436096" y="165251"/>
            <a:ext cx="3503782" cy="400110"/>
          </a:xfrm>
          <a:prstGeom prst="rect">
            <a:avLst/>
          </a:prstGeom>
          <a:noFill/>
        </p:spPr>
        <p:txBody>
          <a:bodyPr wrap="square" rtlCol="0">
            <a:spAutoFit/>
          </a:bodyPr>
          <a:lstStyle/>
          <a:p>
            <a:pPr algn="ctr"/>
            <a:r>
              <a:rPr lang="en-IN" sz="2000" dirty="0" smtClean="0">
                <a:latin typeface="Comic Sans MS" pitchFamily="66" charset="0"/>
              </a:rPr>
              <a:t>Finish the class hierarchy</a:t>
            </a:r>
            <a:endParaRPr lang="en-IN" sz="2000" dirty="0">
              <a:latin typeface="Comic Sans MS" pitchFamily="66" charset="0"/>
            </a:endParaRPr>
          </a:p>
        </p:txBody>
      </p:sp>
      <p:sp>
        <p:nvSpPr>
          <p:cNvPr id="5" name="Flowchart: Connector 4"/>
          <p:cNvSpPr/>
          <p:nvPr/>
        </p:nvSpPr>
        <p:spPr>
          <a:xfrm>
            <a:off x="5187363" y="215851"/>
            <a:ext cx="344816" cy="352778"/>
          </a:xfrm>
          <a:prstGeom prst="flowChartConnector">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5</a:t>
            </a:r>
          </a:p>
        </p:txBody>
      </p:sp>
      <p:sp>
        <p:nvSpPr>
          <p:cNvPr id="6" name="TextBox 5"/>
          <p:cNvSpPr txBox="1"/>
          <p:nvPr/>
        </p:nvSpPr>
        <p:spPr>
          <a:xfrm>
            <a:off x="239773" y="1943026"/>
            <a:ext cx="3503782" cy="1323439"/>
          </a:xfrm>
          <a:prstGeom prst="rect">
            <a:avLst/>
          </a:prstGeom>
          <a:noFill/>
        </p:spPr>
        <p:txBody>
          <a:bodyPr wrap="square" rtlCol="0">
            <a:spAutoFit/>
          </a:bodyPr>
          <a:lstStyle/>
          <a:p>
            <a:pPr algn="ctr"/>
            <a:r>
              <a:rPr lang="en-IN" sz="2000" dirty="0" smtClean="0">
                <a:latin typeface="Comic Sans MS" pitchFamily="66" charset="0"/>
              </a:rPr>
              <a:t>e.g.:</a:t>
            </a:r>
            <a:r>
              <a:rPr lang="en-IN" sz="2000" dirty="0">
                <a:latin typeface="Comic Sans MS" pitchFamily="66" charset="0"/>
              </a:rPr>
              <a:t> </a:t>
            </a:r>
            <a:r>
              <a:rPr lang="en-IN" sz="2000" dirty="0" smtClean="0">
                <a:latin typeface="Comic Sans MS" pitchFamily="66" charset="0"/>
              </a:rPr>
              <a:t>Canines could use a common roam() method, because they tend to move in packs.</a:t>
            </a:r>
          </a:p>
        </p:txBody>
      </p:sp>
      <p:grpSp>
        <p:nvGrpSpPr>
          <p:cNvPr id="7" name="Group 6"/>
          <p:cNvGrpSpPr/>
          <p:nvPr/>
        </p:nvGrpSpPr>
        <p:grpSpPr>
          <a:xfrm>
            <a:off x="-80937" y="5189682"/>
            <a:ext cx="5599029" cy="1474026"/>
            <a:chOff x="3340849" y="5267342"/>
            <a:chExt cx="5599029" cy="1474026"/>
          </a:xfrm>
        </p:grpSpPr>
        <p:sp>
          <p:nvSpPr>
            <p:cNvPr id="8" name="TextBox 7"/>
            <p:cNvSpPr txBox="1"/>
            <p:nvPr/>
          </p:nvSpPr>
          <p:spPr>
            <a:xfrm>
              <a:off x="3755302" y="5877272"/>
              <a:ext cx="5184576" cy="707886"/>
            </a:xfrm>
            <a:prstGeom prst="rect">
              <a:avLst/>
            </a:prstGeom>
            <a:noFill/>
          </p:spPr>
          <p:txBody>
            <a:bodyPr wrap="square" rtlCol="0">
              <a:spAutoFit/>
            </a:bodyPr>
            <a:lstStyle/>
            <a:p>
              <a:pPr algn="ctr"/>
              <a:r>
                <a:rPr lang="en-IN" sz="2000" dirty="0" smtClean="0">
                  <a:latin typeface="Comic Sans MS" pitchFamily="66" charset="0"/>
                </a:rPr>
                <a:t>You can use the dot operator on the reference variable to invoke all methods.</a:t>
              </a:r>
            </a:p>
          </p:txBody>
        </p:sp>
        <p:sp>
          <p:nvSpPr>
            <p:cNvPr id="9" name="Rectangle 8"/>
            <p:cNvSpPr/>
            <p:nvPr/>
          </p:nvSpPr>
          <p:spPr>
            <a:xfrm>
              <a:off x="3865345" y="5791838"/>
              <a:ext cx="5074533" cy="94953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38278">
              <a:off x="3340849" y="5267342"/>
              <a:ext cx="1048993" cy="1048993"/>
            </a:xfrm>
            <a:prstGeom prst="rect">
              <a:avLst/>
            </a:prstGeom>
          </p:spPr>
        </p:pic>
      </p:grpSp>
      <p:pic>
        <p:nvPicPr>
          <p:cNvPr id="11" name="Picture 10"/>
          <p:cNvPicPr>
            <a:picLocks noChangeAspect="1"/>
          </p:cNvPicPr>
          <p:nvPr/>
        </p:nvPicPr>
        <p:blipFill rotWithShape="1">
          <a:blip r:embed="rId3" cstate="print">
            <a:extLst>
              <a:ext uri="{BEBA8EAE-BF5A-486C-A8C5-ECC9F3942E4B}">
                <a14:imgProps xmlns:a14="http://schemas.microsoft.com/office/drawing/2010/main">
                  <a14:imgLayer r:embed="rId4">
                    <a14:imgEffect>
                      <a14:backgroundRemoval t="11871" b="81223" l="0" r="99385">
                        <a14:foregroundMark x1="10538" y1="64388" x2="10538" y2="64388"/>
                        <a14:foregroundMark x1="89231" y1="68129" x2="89231" y2="68129"/>
                        <a14:foregroundMark x1="66692" y1="55180" x2="66692" y2="55180"/>
                        <a14:foregroundMark x1="44769" y1="57842" x2="44769" y2="57842"/>
                        <a14:foregroundMark x1="37308" y1="59281" x2="37308" y2="59281"/>
                        <a14:foregroundMark x1="37308" y1="59065" x2="66923" y2="59065"/>
                        <a14:foregroundMark x1="7692" y1="67698" x2="7692" y2="67698"/>
                        <a14:foregroundMark x1="7692" y1="67698" x2="12923" y2="63381"/>
                      </a14:backgroundRemoval>
                    </a14:imgEffect>
                  </a14:imgLayer>
                </a14:imgProps>
              </a:ext>
              <a:ext uri="{28A0092B-C50C-407E-A947-70E740481C1C}">
                <a14:useLocalDpi xmlns:a14="http://schemas.microsoft.com/office/drawing/2010/main" val="0"/>
              </a:ext>
            </a:extLst>
          </a:blip>
          <a:srcRect t="11693" b="18154"/>
          <a:stretch/>
        </p:blipFill>
        <p:spPr>
          <a:xfrm>
            <a:off x="4860032" y="2604745"/>
            <a:ext cx="3350995" cy="2513603"/>
          </a:xfrm>
          <a:prstGeom prst="rect">
            <a:avLst/>
          </a:prstGeom>
        </p:spPr>
      </p:pic>
      <p:sp>
        <p:nvSpPr>
          <p:cNvPr id="12" name="Cloud Callout 11"/>
          <p:cNvSpPr/>
          <p:nvPr/>
        </p:nvSpPr>
        <p:spPr>
          <a:xfrm>
            <a:off x="5920263" y="1161977"/>
            <a:ext cx="2290764" cy="1151890"/>
          </a:xfrm>
          <a:prstGeom prst="cloudCallout">
            <a:avLst/>
          </a:prstGeom>
          <a:solidFill>
            <a:srgbClr val="26D1D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smtClean="0">
                <a:latin typeface="Comic Sans MS" pitchFamily="66" charset="0"/>
              </a:rPr>
              <a:t>Finally Done!!</a:t>
            </a:r>
          </a:p>
        </p:txBody>
      </p:sp>
    </p:spTree>
    <p:extLst>
      <p:ext uri="{BB962C8B-B14F-4D97-AF65-F5344CB8AC3E}">
        <p14:creationId xmlns:p14="http://schemas.microsoft.com/office/powerpoint/2010/main" val="343356783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98667"/>
            <a:ext cx="5996880" cy="646331"/>
          </a:xfrm>
          <a:prstGeom prst="rect">
            <a:avLst/>
          </a:prstGeom>
          <a:noFill/>
        </p:spPr>
        <p:txBody>
          <a:bodyPr wrap="square" rtlCol="0">
            <a:spAutoFit/>
          </a:bodyPr>
          <a:lstStyle/>
          <a:p>
            <a:r>
              <a:rPr lang="en-IN" sz="3600" b="1" dirty="0" smtClean="0">
                <a:solidFill>
                  <a:srgbClr val="B31166"/>
                </a:solidFill>
                <a:latin typeface="Cooper Black" pitchFamily="18" charset="0"/>
              </a:rPr>
              <a:t>Access  Modifiers </a:t>
            </a:r>
            <a:r>
              <a:rPr lang="en-IN" sz="3600" b="1" dirty="0" smtClean="0">
                <a:solidFill>
                  <a:srgbClr val="B31166"/>
                </a:solidFill>
                <a:latin typeface="Cooper Black" pitchFamily="18" charset="0"/>
              </a:rPr>
              <a:t>:</a:t>
            </a:r>
            <a:endParaRPr lang="en-IN" sz="3600" b="1" dirty="0">
              <a:solidFill>
                <a:srgbClr val="B31166"/>
              </a:solidFill>
              <a:latin typeface="Cooper Black" pitchFamily="18" charset="0"/>
            </a:endParaRPr>
          </a:p>
        </p:txBody>
      </p:sp>
      <p:sp>
        <p:nvSpPr>
          <p:cNvPr id="3" name="TextBox 2"/>
          <p:cNvSpPr txBox="1"/>
          <p:nvPr/>
        </p:nvSpPr>
        <p:spPr>
          <a:xfrm>
            <a:off x="96131" y="1143000"/>
            <a:ext cx="8928992" cy="6124754"/>
          </a:xfrm>
          <a:prstGeom prst="rect">
            <a:avLst/>
          </a:prstGeom>
          <a:noFill/>
        </p:spPr>
        <p:txBody>
          <a:bodyPr wrap="square" rtlCol="0">
            <a:spAutoFit/>
          </a:bodyPr>
          <a:lstStyle/>
          <a:p>
            <a:pPr fontAlgn="base"/>
            <a:r>
              <a:rPr lang="en-IN" sz="2800" b="1" dirty="0"/>
              <a:t>Public</a:t>
            </a:r>
            <a:r>
              <a:rPr lang="en-IN" sz="2800" dirty="0"/>
              <a:t>: </a:t>
            </a:r>
            <a:endParaRPr lang="en-IN" sz="2800" dirty="0" smtClean="0"/>
          </a:p>
          <a:p>
            <a:pPr marL="285750" indent="-285750" fontAlgn="base">
              <a:buFont typeface="Arial" pitchFamily="34" charset="0"/>
              <a:buChar char="•"/>
            </a:pPr>
            <a:r>
              <a:rPr lang="en-IN" sz="2800" dirty="0" smtClean="0"/>
              <a:t>All </a:t>
            </a:r>
            <a:r>
              <a:rPr lang="en-IN" sz="2800" dirty="0"/>
              <a:t>the class members declared under public will be available to everyone. </a:t>
            </a:r>
            <a:endParaRPr lang="en-IN" sz="2800" dirty="0" smtClean="0"/>
          </a:p>
          <a:p>
            <a:pPr fontAlgn="base"/>
            <a:endParaRPr lang="en-IN" sz="2800" dirty="0" smtClean="0"/>
          </a:p>
          <a:p>
            <a:pPr marL="285750" indent="-285750" fontAlgn="base">
              <a:buFont typeface="Arial" pitchFamily="34" charset="0"/>
              <a:buChar char="•"/>
            </a:pPr>
            <a:r>
              <a:rPr lang="en-IN" sz="2800" dirty="0" smtClean="0"/>
              <a:t>The </a:t>
            </a:r>
            <a:r>
              <a:rPr lang="en-IN" sz="2800" dirty="0"/>
              <a:t>data members and member functions declared public can be accessed by other classes too</a:t>
            </a:r>
            <a:r>
              <a:rPr lang="en-IN" sz="2800" dirty="0" smtClean="0"/>
              <a:t>.</a:t>
            </a:r>
          </a:p>
          <a:p>
            <a:pPr fontAlgn="base"/>
            <a:endParaRPr lang="en-IN" sz="2800" dirty="0" smtClean="0"/>
          </a:p>
          <a:p>
            <a:pPr marL="285750" indent="-285750" fontAlgn="base">
              <a:buFont typeface="Arial" pitchFamily="34" charset="0"/>
              <a:buChar char="•"/>
            </a:pPr>
            <a:r>
              <a:rPr lang="en-IN" sz="2800" dirty="0" smtClean="0"/>
              <a:t> </a:t>
            </a:r>
            <a:r>
              <a:rPr lang="en-IN" sz="2800" dirty="0"/>
              <a:t>The public members of a class can be accessed from anywhere in the program using the direct member access operator (.) with the object of that class. </a:t>
            </a:r>
            <a:r>
              <a:rPr lang="en-IN" sz="2800" dirty="0"/>
              <a:t/>
            </a:r>
            <a:br>
              <a:rPr lang="en-IN" sz="2800" dirty="0"/>
            </a:br>
            <a:r>
              <a:rPr lang="en-IN" sz="2800" dirty="0"/>
              <a:t/>
            </a:r>
            <a:br>
              <a:rPr lang="en-IN" sz="2800" dirty="0"/>
            </a:br>
            <a:endParaRPr lang="en-IN" sz="2800" dirty="0"/>
          </a:p>
        </p:txBody>
      </p:sp>
    </p:spTree>
    <p:extLst>
      <p:ext uri="{BB962C8B-B14F-4D97-AF65-F5344CB8AC3E}">
        <p14:creationId xmlns:p14="http://schemas.microsoft.com/office/powerpoint/2010/main" val="300292553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56129" y="685800"/>
            <a:ext cx="7467600" cy="5632311"/>
          </a:xfrm>
          <a:prstGeom prst="rect">
            <a:avLst/>
          </a:prstGeom>
        </p:spPr>
        <p:txBody>
          <a:bodyPr wrap="square">
            <a:spAutoFit/>
          </a:bodyPr>
          <a:lstStyle/>
          <a:p>
            <a:r>
              <a:rPr lang="en-IN" sz="3600" b="1" dirty="0"/>
              <a:t>Private</a:t>
            </a:r>
            <a:r>
              <a:rPr lang="en-IN" sz="3600" dirty="0"/>
              <a:t>: </a:t>
            </a:r>
            <a:endParaRPr lang="en-IN" sz="3600" dirty="0" smtClean="0"/>
          </a:p>
          <a:p>
            <a:pPr marL="457200" indent="-457200">
              <a:buFont typeface="Arial" pitchFamily="34" charset="0"/>
              <a:buChar char="•"/>
            </a:pPr>
            <a:r>
              <a:rPr lang="en-IN" sz="3600" dirty="0" smtClean="0"/>
              <a:t>The </a:t>
            </a:r>
            <a:r>
              <a:rPr lang="en-IN" sz="3600" dirty="0"/>
              <a:t>class members declared as </a:t>
            </a:r>
            <a:r>
              <a:rPr lang="en-IN" sz="3600" b="1" dirty="0"/>
              <a:t>private</a:t>
            </a:r>
            <a:r>
              <a:rPr lang="en-IN" sz="3600" dirty="0"/>
              <a:t> can be accessed only by the functions inside the class. </a:t>
            </a:r>
            <a:endParaRPr lang="en-IN" sz="3600" dirty="0" smtClean="0"/>
          </a:p>
          <a:p>
            <a:endParaRPr lang="en-IN" sz="3600" dirty="0" smtClean="0"/>
          </a:p>
          <a:p>
            <a:pPr marL="457200" indent="-457200">
              <a:buFont typeface="Arial" pitchFamily="34" charset="0"/>
              <a:buChar char="•"/>
            </a:pPr>
            <a:r>
              <a:rPr lang="en-IN" sz="3600" dirty="0" smtClean="0"/>
              <a:t>They </a:t>
            </a:r>
            <a:r>
              <a:rPr lang="en-IN" sz="3600" dirty="0"/>
              <a:t>are not allowed to be accessed directly by any object or function outside the class. </a:t>
            </a:r>
            <a:endParaRPr lang="en-IN" sz="3600" dirty="0"/>
          </a:p>
        </p:txBody>
      </p:sp>
    </p:spTree>
    <p:extLst>
      <p:ext uri="{BB962C8B-B14F-4D97-AF65-F5344CB8AC3E}">
        <p14:creationId xmlns:p14="http://schemas.microsoft.com/office/powerpoint/2010/main" val="28938392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979944"/>
            <a:ext cx="8077200" cy="2677656"/>
          </a:xfrm>
          <a:prstGeom prst="rect">
            <a:avLst/>
          </a:prstGeom>
          <a:noFill/>
        </p:spPr>
        <p:txBody>
          <a:bodyPr wrap="square" rtlCol="0">
            <a:spAutoFit/>
          </a:bodyPr>
          <a:lstStyle/>
          <a:p>
            <a:r>
              <a:rPr lang="en-IN" sz="2400" b="1" dirty="0" smtClean="0"/>
              <a:t>Protected</a:t>
            </a:r>
            <a:r>
              <a:rPr lang="en-IN" sz="2400" dirty="0"/>
              <a:t>: </a:t>
            </a:r>
            <a:endParaRPr lang="en-IN" sz="2400" dirty="0" smtClean="0"/>
          </a:p>
          <a:p>
            <a:pPr marL="285750" indent="-285750">
              <a:buFont typeface="Arial" pitchFamily="34" charset="0"/>
              <a:buChar char="•"/>
            </a:pPr>
            <a:r>
              <a:rPr lang="en-IN" sz="2400" dirty="0" smtClean="0"/>
              <a:t>Protected </a:t>
            </a:r>
            <a:r>
              <a:rPr lang="en-IN" sz="2400" dirty="0"/>
              <a:t>access modifier is similar to that of private access modifiers, the difference is that the class member declared as Protected are inaccessible outside the class but they can be accessed by any subclass(derived class) of that class.</a:t>
            </a:r>
            <a:endParaRPr lang="en-IN" sz="2400" dirty="0"/>
          </a:p>
        </p:txBody>
      </p:sp>
    </p:spTree>
    <p:extLst>
      <p:ext uri="{BB962C8B-B14F-4D97-AF65-F5344CB8AC3E}">
        <p14:creationId xmlns:p14="http://schemas.microsoft.com/office/powerpoint/2010/main" val="53256150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807" y="20705"/>
            <a:ext cx="7416824" cy="1661993"/>
          </a:xfrm>
          <a:prstGeom prst="rect">
            <a:avLst/>
          </a:prstGeom>
          <a:noFill/>
        </p:spPr>
        <p:txBody>
          <a:bodyPr wrap="square" rtlCol="0">
            <a:spAutoFit/>
          </a:bodyPr>
          <a:lstStyle/>
          <a:p>
            <a:r>
              <a:rPr lang="en-IN" sz="2400" b="1" dirty="0" smtClean="0">
                <a:solidFill>
                  <a:srgbClr val="B31166"/>
                </a:solidFill>
                <a:latin typeface="Comic Sans MS" pitchFamily="66" charset="0"/>
              </a:rPr>
              <a:t>Single Inheritance:</a:t>
            </a:r>
          </a:p>
          <a:p>
            <a:endParaRPr lang="en-IN" sz="2400" b="1" dirty="0" smtClean="0">
              <a:solidFill>
                <a:srgbClr val="B31166"/>
              </a:solidFill>
              <a:latin typeface="Comic Sans MS" pitchFamily="66" charset="0"/>
            </a:endParaRPr>
          </a:p>
          <a:p>
            <a:r>
              <a:rPr lang="en-IN" dirty="0">
                <a:latin typeface="Comic Sans MS" pitchFamily="66" charset="0"/>
              </a:rPr>
              <a:t>In single inheritance, a class is allowed to inherit from only one class. i.e. one sub class is inherited by one base class </a:t>
            </a:r>
            <a:r>
              <a:rPr lang="en-IN" dirty="0" smtClean="0">
                <a:latin typeface="Comic Sans MS" pitchFamily="66" charset="0"/>
              </a:rPr>
              <a:t>only.</a:t>
            </a:r>
          </a:p>
          <a:p>
            <a:endParaRPr lang="en-IN" dirty="0"/>
          </a:p>
        </p:txBody>
      </p:sp>
      <p:grpSp>
        <p:nvGrpSpPr>
          <p:cNvPr id="8" name="Group 7"/>
          <p:cNvGrpSpPr/>
          <p:nvPr/>
        </p:nvGrpSpPr>
        <p:grpSpPr>
          <a:xfrm>
            <a:off x="341053" y="4296998"/>
            <a:ext cx="3744416" cy="2160240"/>
            <a:chOff x="1619672" y="2276872"/>
            <a:chExt cx="3744416" cy="2160240"/>
          </a:xfrm>
        </p:grpSpPr>
        <p:sp>
          <p:nvSpPr>
            <p:cNvPr id="3" name="Rectangle 2"/>
            <p:cNvSpPr/>
            <p:nvPr/>
          </p:nvSpPr>
          <p:spPr>
            <a:xfrm>
              <a:off x="1619672" y="2276872"/>
              <a:ext cx="1584176" cy="648072"/>
            </a:xfrm>
            <a:prstGeom prst="rect">
              <a:avLst/>
            </a:prstGeom>
            <a:solidFill>
              <a:srgbClr val="2BDDD9">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latin typeface="Comic Sans MS" pitchFamily="66" charset="0"/>
                </a:rPr>
                <a:t>Class A</a:t>
              </a:r>
              <a:endParaRPr lang="en-IN" sz="2000" b="1" dirty="0">
                <a:latin typeface="Comic Sans MS" pitchFamily="66" charset="0"/>
              </a:endParaRPr>
            </a:p>
          </p:txBody>
        </p:sp>
        <p:sp>
          <p:nvSpPr>
            <p:cNvPr id="4" name="Rectangle 3"/>
            <p:cNvSpPr/>
            <p:nvPr/>
          </p:nvSpPr>
          <p:spPr>
            <a:xfrm>
              <a:off x="1631504" y="3789040"/>
              <a:ext cx="1584176" cy="648072"/>
            </a:xfrm>
            <a:prstGeom prst="rect">
              <a:avLst/>
            </a:prstGeom>
            <a:solidFill>
              <a:srgbClr val="2BDDD9">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latin typeface="Comic Sans MS" pitchFamily="66" charset="0"/>
                </a:rPr>
                <a:t>Class B</a:t>
              </a:r>
              <a:endParaRPr lang="en-IN" sz="2000" b="1" dirty="0">
                <a:latin typeface="Comic Sans MS" pitchFamily="66" charset="0"/>
              </a:endParaRPr>
            </a:p>
          </p:txBody>
        </p:sp>
        <p:sp>
          <p:nvSpPr>
            <p:cNvPr id="5" name="TextBox 4"/>
            <p:cNvSpPr txBox="1"/>
            <p:nvPr/>
          </p:nvSpPr>
          <p:spPr>
            <a:xfrm>
              <a:off x="3226710" y="2416242"/>
              <a:ext cx="1944216" cy="369332"/>
            </a:xfrm>
            <a:prstGeom prst="rect">
              <a:avLst/>
            </a:prstGeom>
            <a:noFill/>
          </p:spPr>
          <p:txBody>
            <a:bodyPr wrap="square" rtlCol="0">
              <a:spAutoFit/>
            </a:bodyPr>
            <a:lstStyle/>
            <a:p>
              <a:r>
                <a:rPr lang="en-IN" dirty="0" smtClean="0">
                  <a:latin typeface="Arial Black" pitchFamily="34" charset="0"/>
                </a:rPr>
                <a:t>(Base Class)</a:t>
              </a:r>
              <a:endParaRPr lang="en-IN" dirty="0">
                <a:latin typeface="Arial Black" pitchFamily="34" charset="0"/>
              </a:endParaRPr>
            </a:p>
          </p:txBody>
        </p:sp>
        <p:sp>
          <p:nvSpPr>
            <p:cNvPr id="6" name="TextBox 5"/>
            <p:cNvSpPr txBox="1"/>
            <p:nvPr/>
          </p:nvSpPr>
          <p:spPr>
            <a:xfrm>
              <a:off x="3226710" y="3928410"/>
              <a:ext cx="2137378" cy="369332"/>
            </a:xfrm>
            <a:prstGeom prst="rect">
              <a:avLst/>
            </a:prstGeom>
            <a:noFill/>
          </p:spPr>
          <p:txBody>
            <a:bodyPr wrap="square" rtlCol="0">
              <a:spAutoFit/>
            </a:bodyPr>
            <a:lstStyle/>
            <a:p>
              <a:r>
                <a:rPr lang="en-IN" dirty="0" smtClean="0">
                  <a:latin typeface="Arial Black" pitchFamily="34" charset="0"/>
                </a:rPr>
                <a:t>(Derived Class)</a:t>
              </a:r>
              <a:endParaRPr lang="en-IN" dirty="0">
                <a:latin typeface="Arial Black" pitchFamily="34" charset="0"/>
              </a:endParaRPr>
            </a:p>
          </p:txBody>
        </p:sp>
        <p:sp>
          <p:nvSpPr>
            <p:cNvPr id="7" name="Down Arrow 6"/>
            <p:cNvSpPr/>
            <p:nvPr/>
          </p:nvSpPr>
          <p:spPr>
            <a:xfrm>
              <a:off x="2267744" y="2924944"/>
              <a:ext cx="155848" cy="864096"/>
            </a:xfrm>
            <a:prstGeom prst="downArrow">
              <a:avLst/>
            </a:prstGeom>
            <a:solidFill>
              <a:srgbClr val="2BDD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 name="TextBox 9"/>
          <p:cNvSpPr txBox="1"/>
          <p:nvPr/>
        </p:nvSpPr>
        <p:spPr>
          <a:xfrm>
            <a:off x="223808" y="1682698"/>
            <a:ext cx="5392781" cy="1508105"/>
          </a:xfrm>
          <a:prstGeom prst="rect">
            <a:avLst/>
          </a:prstGeom>
          <a:noFill/>
        </p:spPr>
        <p:txBody>
          <a:bodyPr wrap="square" rtlCol="0">
            <a:spAutoFit/>
          </a:bodyPr>
          <a:lstStyle/>
          <a:p>
            <a:r>
              <a:rPr lang="en-IN" sz="2000" b="1" dirty="0" smtClean="0">
                <a:latin typeface="Comic Sans MS" pitchFamily="66" charset="0"/>
              </a:rPr>
              <a:t>Syntax:</a:t>
            </a:r>
          </a:p>
          <a:p>
            <a:r>
              <a:rPr lang="en-IN" dirty="0">
                <a:latin typeface="Comic Sans MS" pitchFamily="66" charset="0"/>
              </a:rPr>
              <a:t>class </a:t>
            </a:r>
            <a:r>
              <a:rPr lang="en-IN" dirty="0" err="1">
                <a:latin typeface="Comic Sans MS" pitchFamily="66" charset="0"/>
              </a:rPr>
              <a:t>subclass_name</a:t>
            </a:r>
            <a:r>
              <a:rPr lang="en-IN" dirty="0">
                <a:latin typeface="Comic Sans MS" pitchFamily="66" charset="0"/>
              </a:rPr>
              <a:t> : </a:t>
            </a:r>
            <a:r>
              <a:rPr lang="en-IN" dirty="0" err="1">
                <a:latin typeface="Comic Sans MS" pitchFamily="66" charset="0"/>
              </a:rPr>
              <a:t>access_mode</a:t>
            </a:r>
            <a:r>
              <a:rPr lang="en-IN" dirty="0">
                <a:latin typeface="Comic Sans MS" pitchFamily="66" charset="0"/>
              </a:rPr>
              <a:t> </a:t>
            </a:r>
            <a:r>
              <a:rPr lang="en-IN" dirty="0" err="1" smtClean="0">
                <a:latin typeface="Comic Sans MS" pitchFamily="66" charset="0"/>
              </a:rPr>
              <a:t>base_class</a:t>
            </a:r>
            <a:endParaRPr lang="en-IN" dirty="0" smtClean="0">
              <a:latin typeface="Comic Sans MS" pitchFamily="66" charset="0"/>
            </a:endParaRPr>
          </a:p>
          <a:p>
            <a:r>
              <a:rPr lang="en-IN" dirty="0" smtClean="0">
                <a:latin typeface="Comic Sans MS" pitchFamily="66" charset="0"/>
              </a:rPr>
              <a:t>{</a:t>
            </a:r>
          </a:p>
          <a:p>
            <a:r>
              <a:rPr lang="en-IN" dirty="0" smtClean="0">
                <a:latin typeface="Comic Sans MS" pitchFamily="66" charset="0"/>
              </a:rPr>
              <a:t> </a:t>
            </a:r>
            <a:r>
              <a:rPr lang="en-IN" dirty="0">
                <a:latin typeface="Comic Sans MS" pitchFamily="66" charset="0"/>
              </a:rPr>
              <a:t>//body of subclass </a:t>
            </a:r>
            <a:endParaRPr lang="en-IN" dirty="0" smtClean="0">
              <a:latin typeface="Comic Sans MS" pitchFamily="66" charset="0"/>
            </a:endParaRPr>
          </a:p>
          <a:p>
            <a:r>
              <a:rPr lang="en-IN" dirty="0" smtClean="0">
                <a:latin typeface="Comic Sans MS" pitchFamily="66" charset="0"/>
              </a:rPr>
              <a:t>};</a:t>
            </a:r>
            <a:endParaRPr lang="en-IN" dirty="0">
              <a:latin typeface="Comic Sans MS" pitchFamily="66" charset="0"/>
            </a:endParaRPr>
          </a:p>
        </p:txBody>
      </p:sp>
      <p:pic>
        <p:nvPicPr>
          <p:cNvPr id="13" name="Picture 12"/>
          <p:cNvPicPr>
            <a:picLocks noChangeAspect="1"/>
          </p:cNvPicPr>
          <p:nvPr/>
        </p:nvPicPr>
        <p:blipFill rotWithShape="1">
          <a:blip r:embed="rId2">
            <a:extLst>
              <a:ext uri="{BEBA8EAE-BF5A-486C-A8C5-ECC9F3942E4B}">
                <a14:imgProps xmlns:a14="http://schemas.microsoft.com/office/drawing/2010/main">
                  <a14:imgLayer r:embed="rId3">
                    <a14:imgEffect>
                      <a14:backgroundRemoval t="4000" b="90800" l="4590" r="96094">
                        <a14:foregroundMark x1="32617" y1="25067" x2="32617" y2="25067"/>
                        <a14:foregroundMark x1="31348" y1="23067" x2="31348" y2="23067"/>
                        <a14:foregroundMark x1="30273" y1="22933" x2="30273" y2="22933"/>
                        <a14:foregroundMark x1="29297" y1="24533" x2="29297" y2="24533"/>
                        <a14:foregroundMark x1="34375" y1="29067" x2="34375" y2="29067"/>
                        <a14:foregroundMark x1="42969" y1="16267" x2="42969" y2="16267"/>
                        <a14:foregroundMark x1="55469" y1="16533" x2="55469" y2="16533"/>
                        <a14:foregroundMark x1="64551" y1="26933" x2="64551" y2="26933"/>
                        <a14:foregroundMark x1="65625" y1="25333" x2="65625" y2="25333"/>
                        <a14:foregroundMark x1="56641" y1="13600" x2="56641" y2="13600"/>
                        <a14:foregroundMark x1="42383" y1="11200" x2="42383" y2="11200"/>
                      </a14:backgroundRemoval>
                    </a14:imgEffect>
                  </a14:imgLayer>
                </a14:imgProps>
              </a:ext>
              <a:ext uri="{28A0092B-C50C-407E-A947-70E740481C1C}">
                <a14:useLocalDpi xmlns:a14="http://schemas.microsoft.com/office/drawing/2010/main" val="0"/>
              </a:ext>
            </a:extLst>
          </a:blip>
          <a:srcRect l="3859" r="3088" b="9622"/>
          <a:stretch/>
        </p:blipFill>
        <p:spPr>
          <a:xfrm>
            <a:off x="4849678" y="1068215"/>
            <a:ext cx="4320480" cy="3228783"/>
          </a:xfrm>
          <a:prstGeom prst="rect">
            <a:avLst/>
          </a:prstGeom>
        </p:spPr>
      </p:pic>
      <p:sp>
        <p:nvSpPr>
          <p:cNvPr id="14" name="Cloud 13"/>
          <p:cNvSpPr/>
          <p:nvPr/>
        </p:nvSpPr>
        <p:spPr>
          <a:xfrm>
            <a:off x="5220072" y="4621034"/>
            <a:ext cx="3384376" cy="1696834"/>
          </a:xfrm>
          <a:prstGeom prst="cloud">
            <a:avLst/>
          </a:prstGeom>
          <a:solidFill>
            <a:srgbClr val="2BDDD9">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smtClean="0">
                <a:latin typeface="Comic Sans MS" pitchFamily="66" charset="0"/>
              </a:rPr>
              <a:t>Let’s relate this to our real life…</a:t>
            </a:r>
          </a:p>
          <a:p>
            <a:pPr algn="ctr"/>
            <a:r>
              <a:rPr lang="en-IN" b="1" dirty="0" smtClean="0">
                <a:latin typeface="Comic Sans MS" pitchFamily="66" charset="0"/>
              </a:rPr>
              <a:t>Sounds fun!!</a:t>
            </a:r>
          </a:p>
        </p:txBody>
      </p:sp>
    </p:spTree>
    <p:extLst>
      <p:ext uri="{BB962C8B-B14F-4D97-AF65-F5344CB8AC3E}">
        <p14:creationId xmlns:p14="http://schemas.microsoft.com/office/powerpoint/2010/main" val="350742095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4856" y="116632"/>
            <a:ext cx="5688632" cy="7017306"/>
          </a:xfrm>
          <a:prstGeom prst="rect">
            <a:avLst/>
          </a:prstGeom>
          <a:noFill/>
        </p:spPr>
        <p:txBody>
          <a:bodyPr wrap="square" rtlCol="0">
            <a:spAutoFit/>
          </a:bodyPr>
          <a:lstStyle/>
          <a:p>
            <a:pPr fontAlgn="base"/>
            <a:r>
              <a:rPr lang="en-IN" sz="1600" dirty="0">
                <a:solidFill>
                  <a:schemeClr val="tx2">
                    <a:lumMod val="75000"/>
                  </a:schemeClr>
                </a:solidFill>
                <a:latin typeface="Comic Sans MS" pitchFamily="66" charset="0"/>
              </a:rPr>
              <a:t>// C++ program to explain  </a:t>
            </a:r>
            <a:r>
              <a:rPr lang="en-IN" sz="1600" dirty="0" smtClean="0">
                <a:solidFill>
                  <a:schemeClr val="tx2">
                    <a:lumMod val="75000"/>
                  </a:schemeClr>
                </a:solidFill>
                <a:latin typeface="Comic Sans MS" pitchFamily="66" charset="0"/>
              </a:rPr>
              <a:t>Single </a:t>
            </a:r>
            <a:r>
              <a:rPr lang="en-IN" sz="1600" dirty="0">
                <a:solidFill>
                  <a:schemeClr val="tx2">
                    <a:lumMod val="75000"/>
                  </a:schemeClr>
                </a:solidFill>
                <a:latin typeface="Comic Sans MS" pitchFamily="66" charset="0"/>
              </a:rPr>
              <a:t>inheritance </a:t>
            </a:r>
          </a:p>
          <a:p>
            <a:pPr fontAlgn="base"/>
            <a:r>
              <a:rPr lang="en-IN" sz="1600" b="1" dirty="0">
                <a:solidFill>
                  <a:schemeClr val="tx2">
                    <a:lumMod val="75000"/>
                  </a:schemeClr>
                </a:solidFill>
                <a:latin typeface="Comic Sans MS" pitchFamily="66" charset="0"/>
              </a:rPr>
              <a:t>#include &lt;</a:t>
            </a:r>
            <a:r>
              <a:rPr lang="en-IN" sz="1600" b="1" dirty="0" err="1">
                <a:solidFill>
                  <a:schemeClr val="tx2">
                    <a:lumMod val="75000"/>
                  </a:schemeClr>
                </a:solidFill>
                <a:latin typeface="Comic Sans MS" pitchFamily="66" charset="0"/>
              </a:rPr>
              <a:t>iostream</a:t>
            </a:r>
            <a:r>
              <a:rPr lang="en-IN" sz="1600" b="1" dirty="0">
                <a:solidFill>
                  <a:schemeClr val="tx2">
                    <a:lumMod val="75000"/>
                  </a:schemeClr>
                </a:solidFill>
                <a:latin typeface="Comic Sans MS" pitchFamily="66" charset="0"/>
              </a:rPr>
              <a:t>&gt; </a:t>
            </a:r>
          </a:p>
          <a:p>
            <a:pPr fontAlgn="base"/>
            <a:r>
              <a:rPr lang="en-IN" sz="1600" b="1" dirty="0">
                <a:solidFill>
                  <a:schemeClr val="tx2">
                    <a:lumMod val="75000"/>
                  </a:schemeClr>
                </a:solidFill>
                <a:latin typeface="Comic Sans MS" pitchFamily="66" charset="0"/>
              </a:rPr>
              <a:t>using namespace </a:t>
            </a:r>
            <a:r>
              <a:rPr lang="en-IN" sz="1600" b="1" dirty="0" err="1">
                <a:solidFill>
                  <a:schemeClr val="tx2">
                    <a:lumMod val="75000"/>
                  </a:schemeClr>
                </a:solidFill>
                <a:latin typeface="Comic Sans MS" pitchFamily="66" charset="0"/>
              </a:rPr>
              <a:t>std</a:t>
            </a:r>
            <a:r>
              <a:rPr lang="en-IN" sz="1600" b="1" dirty="0">
                <a:solidFill>
                  <a:schemeClr val="tx2">
                    <a:lumMod val="75000"/>
                  </a:schemeClr>
                </a:solidFill>
                <a:latin typeface="Comic Sans MS" pitchFamily="66" charset="0"/>
              </a:rPr>
              <a:t>; </a:t>
            </a:r>
          </a:p>
          <a:p>
            <a:pPr fontAlgn="base"/>
            <a:r>
              <a:rPr lang="en-IN" sz="1600" dirty="0">
                <a:solidFill>
                  <a:schemeClr val="tx2">
                    <a:lumMod val="75000"/>
                  </a:schemeClr>
                </a:solidFill>
                <a:latin typeface="Comic Sans MS" pitchFamily="66" charset="0"/>
              </a:rPr>
              <a:t>  </a:t>
            </a:r>
            <a:endParaRPr lang="en-IN" sz="1600" dirty="0" smtClean="0">
              <a:solidFill>
                <a:schemeClr val="tx2">
                  <a:lumMod val="75000"/>
                </a:schemeClr>
              </a:solidFill>
              <a:latin typeface="Comic Sans MS" pitchFamily="66" charset="0"/>
            </a:endParaRPr>
          </a:p>
          <a:p>
            <a:pPr fontAlgn="base"/>
            <a:r>
              <a:rPr lang="en-IN" sz="1600" dirty="0" smtClean="0">
                <a:solidFill>
                  <a:schemeClr val="tx2">
                    <a:lumMod val="75000"/>
                  </a:schemeClr>
                </a:solidFill>
                <a:latin typeface="Comic Sans MS" pitchFamily="66" charset="0"/>
              </a:rPr>
              <a:t>// </a:t>
            </a:r>
            <a:r>
              <a:rPr lang="en-IN" sz="1600" dirty="0">
                <a:solidFill>
                  <a:schemeClr val="tx2">
                    <a:lumMod val="75000"/>
                  </a:schemeClr>
                </a:solidFill>
                <a:latin typeface="Comic Sans MS" pitchFamily="66" charset="0"/>
              </a:rPr>
              <a:t>base class </a:t>
            </a:r>
          </a:p>
          <a:p>
            <a:pPr fontAlgn="base"/>
            <a:r>
              <a:rPr lang="en-IN" sz="1600" b="1" dirty="0">
                <a:solidFill>
                  <a:schemeClr val="tx2">
                    <a:lumMod val="75000"/>
                  </a:schemeClr>
                </a:solidFill>
                <a:latin typeface="Comic Sans MS" pitchFamily="66" charset="0"/>
              </a:rPr>
              <a:t>class Vehicle </a:t>
            </a:r>
            <a:endParaRPr lang="en-IN" sz="1600" b="1" dirty="0" smtClean="0">
              <a:solidFill>
                <a:schemeClr val="tx2">
                  <a:lumMod val="75000"/>
                </a:schemeClr>
              </a:solidFill>
              <a:latin typeface="Comic Sans MS" pitchFamily="66" charset="0"/>
            </a:endParaRPr>
          </a:p>
          <a:p>
            <a:pPr fontAlgn="base"/>
            <a:r>
              <a:rPr lang="en-IN" sz="1600" b="1" dirty="0" smtClean="0">
                <a:solidFill>
                  <a:schemeClr val="tx2">
                    <a:lumMod val="75000"/>
                  </a:schemeClr>
                </a:solidFill>
                <a:latin typeface="Comic Sans MS" pitchFamily="66" charset="0"/>
              </a:rPr>
              <a:t>{ </a:t>
            </a:r>
            <a:endParaRPr lang="en-IN" sz="1600" b="1" dirty="0">
              <a:solidFill>
                <a:schemeClr val="tx2">
                  <a:lumMod val="75000"/>
                </a:schemeClr>
              </a:solidFill>
              <a:latin typeface="Comic Sans MS" pitchFamily="66" charset="0"/>
            </a:endParaRPr>
          </a:p>
          <a:p>
            <a:pPr fontAlgn="base"/>
            <a:r>
              <a:rPr lang="en-IN" sz="1600" b="1" dirty="0">
                <a:solidFill>
                  <a:schemeClr val="tx2">
                    <a:lumMod val="75000"/>
                  </a:schemeClr>
                </a:solidFill>
                <a:latin typeface="Comic Sans MS" pitchFamily="66" charset="0"/>
              </a:rPr>
              <a:t>  public: </a:t>
            </a:r>
          </a:p>
          <a:p>
            <a:pPr fontAlgn="base"/>
            <a:r>
              <a:rPr lang="en-IN" sz="1600" b="1" dirty="0">
                <a:solidFill>
                  <a:schemeClr val="tx2">
                    <a:lumMod val="75000"/>
                  </a:schemeClr>
                </a:solidFill>
                <a:latin typeface="Comic Sans MS" pitchFamily="66" charset="0"/>
              </a:rPr>
              <a:t>    Vehicle() </a:t>
            </a:r>
          </a:p>
          <a:p>
            <a:pPr fontAlgn="base"/>
            <a:r>
              <a:rPr lang="en-IN" sz="1600" b="1" dirty="0">
                <a:solidFill>
                  <a:schemeClr val="tx2">
                    <a:lumMod val="75000"/>
                  </a:schemeClr>
                </a:solidFill>
                <a:latin typeface="Comic Sans MS" pitchFamily="66" charset="0"/>
              </a:rPr>
              <a:t>    { </a:t>
            </a:r>
          </a:p>
          <a:p>
            <a:pPr fontAlgn="base"/>
            <a:r>
              <a:rPr lang="en-IN" sz="1600" b="1" dirty="0">
                <a:solidFill>
                  <a:schemeClr val="tx2">
                    <a:lumMod val="75000"/>
                  </a:schemeClr>
                </a:solidFill>
                <a:latin typeface="Comic Sans MS" pitchFamily="66" charset="0"/>
              </a:rPr>
              <a:t>      </a:t>
            </a:r>
            <a:r>
              <a:rPr lang="en-IN" sz="1600" b="1" dirty="0" err="1">
                <a:solidFill>
                  <a:schemeClr val="tx2">
                    <a:lumMod val="75000"/>
                  </a:schemeClr>
                </a:solidFill>
                <a:latin typeface="Comic Sans MS" pitchFamily="66" charset="0"/>
              </a:rPr>
              <a:t>cout</a:t>
            </a:r>
            <a:r>
              <a:rPr lang="en-IN" sz="1600" b="1" dirty="0">
                <a:solidFill>
                  <a:schemeClr val="tx2">
                    <a:lumMod val="75000"/>
                  </a:schemeClr>
                </a:solidFill>
                <a:latin typeface="Comic Sans MS" pitchFamily="66" charset="0"/>
              </a:rPr>
              <a:t> &lt;&lt; "This is a Vehicle" &lt;&lt; </a:t>
            </a:r>
            <a:r>
              <a:rPr lang="en-IN" sz="1600" b="1" dirty="0" err="1">
                <a:solidFill>
                  <a:schemeClr val="tx2">
                    <a:lumMod val="75000"/>
                  </a:schemeClr>
                </a:solidFill>
                <a:latin typeface="Comic Sans MS" pitchFamily="66" charset="0"/>
              </a:rPr>
              <a:t>endl</a:t>
            </a:r>
            <a:r>
              <a:rPr lang="en-IN" sz="1600" b="1" dirty="0">
                <a:solidFill>
                  <a:schemeClr val="tx2">
                    <a:lumMod val="75000"/>
                  </a:schemeClr>
                </a:solidFill>
                <a:latin typeface="Comic Sans MS" pitchFamily="66" charset="0"/>
              </a:rPr>
              <a:t>; </a:t>
            </a:r>
          </a:p>
          <a:p>
            <a:pPr fontAlgn="base"/>
            <a:r>
              <a:rPr lang="en-IN" sz="1600" b="1" dirty="0">
                <a:solidFill>
                  <a:schemeClr val="tx2">
                    <a:lumMod val="75000"/>
                  </a:schemeClr>
                </a:solidFill>
                <a:latin typeface="Comic Sans MS" pitchFamily="66" charset="0"/>
              </a:rPr>
              <a:t>    } </a:t>
            </a:r>
          </a:p>
          <a:p>
            <a:pPr fontAlgn="base"/>
            <a:r>
              <a:rPr lang="en-IN" sz="1600" b="1" dirty="0">
                <a:solidFill>
                  <a:schemeClr val="tx2">
                    <a:lumMod val="75000"/>
                  </a:schemeClr>
                </a:solidFill>
                <a:latin typeface="Comic Sans MS" pitchFamily="66" charset="0"/>
              </a:rPr>
              <a:t>}; </a:t>
            </a:r>
            <a:endParaRPr lang="en-IN" sz="1600" b="1" dirty="0" smtClean="0">
              <a:solidFill>
                <a:schemeClr val="tx2">
                  <a:lumMod val="75000"/>
                </a:schemeClr>
              </a:solidFill>
              <a:latin typeface="Comic Sans MS" pitchFamily="66" charset="0"/>
            </a:endParaRPr>
          </a:p>
          <a:p>
            <a:pPr fontAlgn="base"/>
            <a:endParaRPr lang="en-IN" sz="1600" dirty="0">
              <a:solidFill>
                <a:schemeClr val="tx2">
                  <a:lumMod val="75000"/>
                </a:schemeClr>
              </a:solidFill>
              <a:latin typeface="Comic Sans MS" pitchFamily="66" charset="0"/>
            </a:endParaRPr>
          </a:p>
          <a:p>
            <a:pPr fontAlgn="base"/>
            <a:r>
              <a:rPr lang="en-IN" sz="1600" dirty="0">
                <a:solidFill>
                  <a:schemeClr val="tx2">
                    <a:lumMod val="75000"/>
                  </a:schemeClr>
                </a:solidFill>
                <a:latin typeface="Comic Sans MS" pitchFamily="66" charset="0"/>
              </a:rPr>
              <a:t>// sub class derived from two base classes </a:t>
            </a:r>
          </a:p>
          <a:p>
            <a:pPr fontAlgn="base"/>
            <a:r>
              <a:rPr lang="en-IN" sz="1600" b="1" dirty="0">
                <a:solidFill>
                  <a:schemeClr val="tx2">
                    <a:lumMod val="75000"/>
                  </a:schemeClr>
                </a:solidFill>
                <a:latin typeface="Comic Sans MS" pitchFamily="66" charset="0"/>
              </a:rPr>
              <a:t>class Car: public </a:t>
            </a:r>
            <a:r>
              <a:rPr lang="en-IN" sz="1600" b="1" dirty="0" smtClean="0">
                <a:solidFill>
                  <a:schemeClr val="tx2">
                    <a:lumMod val="75000"/>
                  </a:schemeClr>
                </a:solidFill>
                <a:latin typeface="Comic Sans MS" pitchFamily="66" charset="0"/>
              </a:rPr>
              <a:t>Vehicle</a:t>
            </a:r>
          </a:p>
          <a:p>
            <a:pPr fontAlgn="base"/>
            <a:r>
              <a:rPr lang="en-IN" sz="1600" b="1" dirty="0" smtClean="0">
                <a:solidFill>
                  <a:schemeClr val="tx2">
                    <a:lumMod val="75000"/>
                  </a:schemeClr>
                </a:solidFill>
                <a:latin typeface="Comic Sans MS" pitchFamily="66" charset="0"/>
              </a:rPr>
              <a:t>{ </a:t>
            </a:r>
            <a:r>
              <a:rPr lang="en-IN" sz="1600" b="1" dirty="0">
                <a:solidFill>
                  <a:schemeClr val="tx2">
                    <a:lumMod val="75000"/>
                  </a:schemeClr>
                </a:solidFill>
                <a:latin typeface="Comic Sans MS" pitchFamily="66" charset="0"/>
              </a:rPr>
              <a:t>  </a:t>
            </a:r>
          </a:p>
          <a:p>
            <a:pPr fontAlgn="base"/>
            <a:r>
              <a:rPr lang="en-IN" sz="1600" b="1" dirty="0">
                <a:solidFill>
                  <a:schemeClr val="tx2">
                    <a:lumMod val="75000"/>
                  </a:schemeClr>
                </a:solidFill>
                <a:latin typeface="Comic Sans MS" pitchFamily="66" charset="0"/>
              </a:rPr>
              <a:t>}; </a:t>
            </a:r>
          </a:p>
          <a:p>
            <a:pPr fontAlgn="base"/>
            <a:r>
              <a:rPr lang="en-IN" sz="1600" dirty="0">
                <a:solidFill>
                  <a:schemeClr val="tx2">
                    <a:lumMod val="75000"/>
                  </a:schemeClr>
                </a:solidFill>
                <a:latin typeface="Comic Sans MS" pitchFamily="66" charset="0"/>
              </a:rPr>
              <a:t>  </a:t>
            </a:r>
          </a:p>
          <a:p>
            <a:pPr fontAlgn="base"/>
            <a:r>
              <a:rPr lang="en-IN" sz="1600" dirty="0">
                <a:solidFill>
                  <a:schemeClr val="tx2">
                    <a:lumMod val="75000"/>
                  </a:schemeClr>
                </a:solidFill>
                <a:latin typeface="Comic Sans MS" pitchFamily="66" charset="0"/>
              </a:rPr>
              <a:t>// main function </a:t>
            </a:r>
          </a:p>
          <a:p>
            <a:pPr fontAlgn="base"/>
            <a:r>
              <a:rPr lang="en-IN" sz="1600" b="1" dirty="0" err="1">
                <a:solidFill>
                  <a:schemeClr val="tx2">
                    <a:lumMod val="75000"/>
                  </a:schemeClr>
                </a:solidFill>
                <a:latin typeface="Comic Sans MS" pitchFamily="66" charset="0"/>
              </a:rPr>
              <a:t>int</a:t>
            </a:r>
            <a:r>
              <a:rPr lang="en-IN" sz="1600" b="1" dirty="0">
                <a:solidFill>
                  <a:schemeClr val="tx2">
                    <a:lumMod val="75000"/>
                  </a:schemeClr>
                </a:solidFill>
                <a:latin typeface="Comic Sans MS" pitchFamily="66" charset="0"/>
              </a:rPr>
              <a:t> main() </a:t>
            </a:r>
          </a:p>
          <a:p>
            <a:pPr fontAlgn="base"/>
            <a:r>
              <a:rPr lang="en-IN" sz="1600" b="1" dirty="0">
                <a:solidFill>
                  <a:schemeClr val="tx2">
                    <a:lumMod val="75000"/>
                  </a:schemeClr>
                </a:solidFill>
                <a:latin typeface="Comic Sans MS" pitchFamily="66" charset="0"/>
              </a:rPr>
              <a:t>{    </a:t>
            </a:r>
          </a:p>
          <a:p>
            <a:pPr fontAlgn="base"/>
            <a:r>
              <a:rPr lang="en-IN" sz="1600" b="1" dirty="0">
                <a:solidFill>
                  <a:schemeClr val="tx2">
                    <a:lumMod val="75000"/>
                  </a:schemeClr>
                </a:solidFill>
                <a:latin typeface="Comic Sans MS" pitchFamily="66" charset="0"/>
              </a:rPr>
              <a:t>    // creating object of sub class will </a:t>
            </a:r>
          </a:p>
          <a:p>
            <a:pPr fontAlgn="base"/>
            <a:r>
              <a:rPr lang="en-IN" sz="1600" b="1" dirty="0">
                <a:solidFill>
                  <a:schemeClr val="tx2">
                    <a:lumMod val="75000"/>
                  </a:schemeClr>
                </a:solidFill>
                <a:latin typeface="Comic Sans MS" pitchFamily="66" charset="0"/>
              </a:rPr>
              <a:t>    // invoke the constructor of base classes </a:t>
            </a:r>
          </a:p>
          <a:p>
            <a:pPr fontAlgn="base"/>
            <a:r>
              <a:rPr lang="en-IN" sz="1600" b="1" dirty="0">
                <a:solidFill>
                  <a:schemeClr val="tx2">
                    <a:lumMod val="75000"/>
                  </a:schemeClr>
                </a:solidFill>
                <a:latin typeface="Comic Sans MS" pitchFamily="66" charset="0"/>
              </a:rPr>
              <a:t>    Car </a:t>
            </a:r>
            <a:r>
              <a:rPr lang="en-IN" sz="1600" b="1" dirty="0" err="1">
                <a:solidFill>
                  <a:schemeClr val="tx2">
                    <a:lumMod val="75000"/>
                  </a:schemeClr>
                </a:solidFill>
                <a:latin typeface="Comic Sans MS" pitchFamily="66" charset="0"/>
              </a:rPr>
              <a:t>obj</a:t>
            </a:r>
            <a:r>
              <a:rPr lang="en-IN" sz="1600" b="1" dirty="0">
                <a:solidFill>
                  <a:schemeClr val="tx2">
                    <a:lumMod val="75000"/>
                  </a:schemeClr>
                </a:solidFill>
                <a:latin typeface="Comic Sans MS" pitchFamily="66" charset="0"/>
              </a:rPr>
              <a:t>; </a:t>
            </a:r>
          </a:p>
          <a:p>
            <a:pPr fontAlgn="base"/>
            <a:r>
              <a:rPr lang="en-IN" sz="1600" b="1" dirty="0">
                <a:solidFill>
                  <a:schemeClr val="tx2">
                    <a:lumMod val="75000"/>
                  </a:schemeClr>
                </a:solidFill>
                <a:latin typeface="Comic Sans MS" pitchFamily="66" charset="0"/>
              </a:rPr>
              <a:t>    return 0; </a:t>
            </a:r>
          </a:p>
          <a:p>
            <a:pPr fontAlgn="base"/>
            <a:r>
              <a:rPr lang="en-IN" sz="1600" b="1" dirty="0">
                <a:solidFill>
                  <a:schemeClr val="tx2">
                    <a:lumMod val="75000"/>
                  </a:schemeClr>
                </a:solidFill>
                <a:latin typeface="Comic Sans MS" pitchFamily="66" charset="0"/>
              </a:rPr>
              <a:t>}</a:t>
            </a:r>
          </a:p>
          <a:p>
            <a:endParaRPr lang="en-IN" dirty="0"/>
          </a:p>
        </p:txBody>
      </p:sp>
      <p:sp>
        <p:nvSpPr>
          <p:cNvPr id="4" name="TextBox 3"/>
          <p:cNvSpPr txBox="1"/>
          <p:nvPr/>
        </p:nvSpPr>
        <p:spPr>
          <a:xfrm>
            <a:off x="5724128" y="908720"/>
            <a:ext cx="2736304" cy="677108"/>
          </a:xfrm>
          <a:prstGeom prst="rect">
            <a:avLst/>
          </a:prstGeom>
          <a:noFill/>
        </p:spPr>
        <p:txBody>
          <a:bodyPr wrap="square" rtlCol="0">
            <a:spAutoFit/>
          </a:bodyPr>
          <a:lstStyle/>
          <a:p>
            <a:r>
              <a:rPr lang="en-IN" sz="2000" dirty="0" smtClean="0">
                <a:latin typeface="Comic Sans MS" pitchFamily="66" charset="0"/>
              </a:rPr>
              <a:t>Output:</a:t>
            </a:r>
          </a:p>
          <a:p>
            <a:r>
              <a:rPr lang="en-IN" dirty="0"/>
              <a:t>This is a vehicle</a:t>
            </a:r>
          </a:p>
        </p:txBody>
      </p:sp>
      <p:pic>
        <p:nvPicPr>
          <p:cNvPr id="6" name="Picture 5"/>
          <p:cNvPicPr>
            <a:picLocks noChangeAspect="1"/>
          </p:cNvPicPr>
          <p:nvPr/>
        </p:nvPicPr>
        <p:blipFill>
          <a:blip r:embed="rId2">
            <a:extLst>
              <a:ext uri="{BEBA8EAE-BF5A-486C-A8C5-ECC9F3942E4B}">
                <a14:imgProps xmlns:a14="http://schemas.microsoft.com/office/drawing/2010/main">
                  <a14:imgLayer r:embed="rId3">
                    <a14:imgEffect>
                      <a14:backgroundRemoval t="389" b="100000" l="0" r="99677">
                        <a14:foregroundMark x1="78675" y1="61479" x2="78675" y2="61479"/>
                        <a14:foregroundMark x1="90145" y1="62257" x2="90145" y2="62257"/>
                        <a14:foregroundMark x1="94669" y1="82879" x2="94669" y2="82879"/>
                        <a14:foregroundMark x1="87399" y1="41245" x2="87399" y2="41245"/>
                        <a14:foregroundMark x1="96607" y1="48249" x2="96607" y2="48249"/>
                        <a14:foregroundMark x1="74475" y1="63813" x2="74475" y2="63813"/>
                        <a14:foregroundMark x1="79806" y1="29572" x2="79806" y2="29572"/>
                        <a14:foregroundMark x1="94507" y1="50973" x2="94507" y2="50973"/>
                        <a14:foregroundMark x1="49596" y1="21012" x2="49596" y2="21012"/>
                        <a14:foregroundMark x1="95638" y1="53307" x2="95638" y2="53307"/>
                      </a14:backgroundRemoval>
                    </a14:imgEffect>
                  </a14:imgLayer>
                </a14:imgProps>
              </a:ext>
              <a:ext uri="{28A0092B-C50C-407E-A947-70E740481C1C}">
                <a14:useLocalDpi xmlns:a14="http://schemas.microsoft.com/office/drawing/2010/main" val="0"/>
              </a:ext>
            </a:extLst>
          </a:blip>
          <a:stretch>
            <a:fillRect/>
          </a:stretch>
        </p:blipFill>
        <p:spPr>
          <a:xfrm>
            <a:off x="3707523" y="3429000"/>
            <a:ext cx="5391919" cy="2447925"/>
          </a:xfrm>
          <a:prstGeom prst="rect">
            <a:avLst/>
          </a:prstGeom>
        </p:spPr>
      </p:pic>
      <p:sp>
        <p:nvSpPr>
          <p:cNvPr id="7" name="Oval Callout 6"/>
          <p:cNvSpPr/>
          <p:nvPr/>
        </p:nvSpPr>
        <p:spPr>
          <a:xfrm>
            <a:off x="5292080" y="2492896"/>
            <a:ext cx="1512168" cy="936104"/>
          </a:xfrm>
          <a:prstGeom prst="wedgeEllipseCallout">
            <a:avLst/>
          </a:prstGeom>
          <a:solidFill>
            <a:srgbClr val="2BDDD9">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latin typeface="Comic Sans MS" pitchFamily="66" charset="0"/>
              </a:rPr>
              <a:t>Parent Class</a:t>
            </a:r>
            <a:endParaRPr lang="en-IN" dirty="0">
              <a:latin typeface="Comic Sans MS" pitchFamily="66" charset="0"/>
            </a:endParaRPr>
          </a:p>
        </p:txBody>
      </p:sp>
      <p:sp>
        <p:nvSpPr>
          <p:cNvPr id="8" name="Oval Callout 7"/>
          <p:cNvSpPr/>
          <p:nvPr/>
        </p:nvSpPr>
        <p:spPr>
          <a:xfrm>
            <a:off x="7587277" y="3157233"/>
            <a:ext cx="1512168" cy="936104"/>
          </a:xfrm>
          <a:prstGeom prst="wedgeEllipseCallout">
            <a:avLst/>
          </a:prstGeom>
          <a:solidFill>
            <a:srgbClr val="2BDDD9">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latin typeface="Comic Sans MS" pitchFamily="66" charset="0"/>
              </a:rPr>
              <a:t>Derived Class</a:t>
            </a:r>
            <a:endParaRPr lang="en-IN" dirty="0">
              <a:latin typeface="Comic Sans MS" pitchFamily="66" charset="0"/>
            </a:endParaRPr>
          </a:p>
        </p:txBody>
      </p:sp>
      <p:sp>
        <p:nvSpPr>
          <p:cNvPr id="9" name="Right Arrow 8"/>
          <p:cNvSpPr/>
          <p:nvPr/>
        </p:nvSpPr>
        <p:spPr>
          <a:xfrm>
            <a:off x="6312387" y="4457389"/>
            <a:ext cx="1126359" cy="195574"/>
          </a:xfrm>
          <a:prstGeom prst="rightArrow">
            <a:avLst>
              <a:gd name="adj1" fmla="val 39073"/>
              <a:gd name="adj2" fmla="val 82560"/>
            </a:avLst>
          </a:prstGeom>
          <a:solidFill>
            <a:srgbClr val="2BDDD9">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TextBox 9"/>
          <p:cNvSpPr txBox="1"/>
          <p:nvPr/>
        </p:nvSpPr>
        <p:spPr>
          <a:xfrm>
            <a:off x="6161214" y="4216622"/>
            <a:ext cx="1296144" cy="338554"/>
          </a:xfrm>
          <a:prstGeom prst="rect">
            <a:avLst/>
          </a:prstGeom>
          <a:noFill/>
        </p:spPr>
        <p:txBody>
          <a:bodyPr wrap="square" rtlCol="0">
            <a:spAutoFit/>
          </a:bodyPr>
          <a:lstStyle/>
          <a:p>
            <a:pPr algn="ctr"/>
            <a:r>
              <a:rPr lang="en-IN" sz="1600" dirty="0" smtClean="0"/>
              <a:t>Inheritance</a:t>
            </a:r>
            <a:endParaRPr lang="en-IN" sz="1600" dirty="0"/>
          </a:p>
        </p:txBody>
      </p:sp>
    </p:spTree>
    <p:extLst>
      <p:ext uri="{BB962C8B-B14F-4D97-AF65-F5344CB8AC3E}">
        <p14:creationId xmlns:p14="http://schemas.microsoft.com/office/powerpoint/2010/main" val="61147973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4968" y="181238"/>
            <a:ext cx="7632848" cy="461665"/>
          </a:xfrm>
          <a:prstGeom prst="rect">
            <a:avLst/>
          </a:prstGeom>
          <a:noFill/>
        </p:spPr>
        <p:txBody>
          <a:bodyPr wrap="square" rtlCol="0">
            <a:spAutoFit/>
          </a:bodyPr>
          <a:lstStyle/>
          <a:p>
            <a:r>
              <a:rPr lang="en-IN" sz="2400" b="1" dirty="0">
                <a:solidFill>
                  <a:srgbClr val="B31166"/>
                </a:solidFill>
                <a:latin typeface="Comic Sans MS" pitchFamily="66" charset="0"/>
              </a:rPr>
              <a:t>Multiple</a:t>
            </a:r>
            <a:r>
              <a:rPr lang="en-IN" sz="2000" b="1" dirty="0">
                <a:latin typeface="Comic Sans MS" pitchFamily="66" charset="0"/>
              </a:rPr>
              <a:t> </a:t>
            </a:r>
            <a:r>
              <a:rPr lang="en-IN" sz="2400" b="1" dirty="0">
                <a:solidFill>
                  <a:srgbClr val="B31166"/>
                </a:solidFill>
                <a:latin typeface="Comic Sans MS" pitchFamily="66" charset="0"/>
              </a:rPr>
              <a:t>Inheritance</a:t>
            </a:r>
            <a:r>
              <a:rPr lang="en-IN" sz="2000" b="1" dirty="0">
                <a:latin typeface="Comic Sans MS" pitchFamily="66" charset="0"/>
              </a:rPr>
              <a:t>:</a:t>
            </a:r>
            <a:r>
              <a:rPr lang="en-IN" dirty="0">
                <a:latin typeface="Comic Sans MS" pitchFamily="66" charset="0"/>
              </a:rPr>
              <a:t> </a:t>
            </a:r>
            <a:endParaRPr lang="en-IN" dirty="0" smtClean="0">
              <a:latin typeface="Comic Sans MS" pitchFamily="66" charset="0"/>
            </a:endParaRPr>
          </a:p>
        </p:txBody>
      </p:sp>
      <p:grpSp>
        <p:nvGrpSpPr>
          <p:cNvPr id="19" name="Group 18"/>
          <p:cNvGrpSpPr/>
          <p:nvPr/>
        </p:nvGrpSpPr>
        <p:grpSpPr>
          <a:xfrm>
            <a:off x="304800" y="704840"/>
            <a:ext cx="7720295" cy="2160240"/>
            <a:chOff x="1011912" y="2430564"/>
            <a:chExt cx="7720295" cy="2160240"/>
          </a:xfrm>
        </p:grpSpPr>
        <p:grpSp>
          <p:nvGrpSpPr>
            <p:cNvPr id="10" name="Group 9"/>
            <p:cNvGrpSpPr/>
            <p:nvPr/>
          </p:nvGrpSpPr>
          <p:grpSpPr>
            <a:xfrm>
              <a:off x="1011912" y="2430564"/>
              <a:ext cx="6832575" cy="2160240"/>
              <a:chOff x="184328" y="2460794"/>
              <a:chExt cx="6832575" cy="2160240"/>
            </a:xfrm>
          </p:grpSpPr>
          <p:grpSp>
            <p:nvGrpSpPr>
              <p:cNvPr id="3" name="Group 2"/>
              <p:cNvGrpSpPr/>
              <p:nvPr/>
            </p:nvGrpSpPr>
            <p:grpSpPr>
              <a:xfrm>
                <a:off x="184328" y="2460794"/>
                <a:ext cx="6832575" cy="2160240"/>
                <a:chOff x="328344" y="2276872"/>
                <a:chExt cx="6832575" cy="2160240"/>
              </a:xfrm>
            </p:grpSpPr>
            <p:sp>
              <p:nvSpPr>
                <p:cNvPr id="4" name="Rectangle 3"/>
                <p:cNvSpPr/>
                <p:nvPr/>
              </p:nvSpPr>
              <p:spPr>
                <a:xfrm>
                  <a:off x="2232248" y="2276872"/>
                  <a:ext cx="1584176" cy="648072"/>
                </a:xfrm>
                <a:prstGeom prst="rect">
                  <a:avLst/>
                </a:prstGeom>
                <a:solidFill>
                  <a:srgbClr val="2BDDD9">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latin typeface="Comic Sans MS" pitchFamily="66" charset="0"/>
                    </a:rPr>
                    <a:t>Class A</a:t>
                  </a:r>
                  <a:endParaRPr lang="en-IN" sz="2000" b="1" dirty="0">
                    <a:latin typeface="Comic Sans MS" pitchFamily="66" charset="0"/>
                  </a:endParaRPr>
                </a:p>
              </p:txBody>
            </p:sp>
            <p:sp>
              <p:nvSpPr>
                <p:cNvPr id="5" name="Rectangle 4"/>
                <p:cNvSpPr/>
                <p:nvPr/>
              </p:nvSpPr>
              <p:spPr>
                <a:xfrm>
                  <a:off x="3408996" y="3789040"/>
                  <a:ext cx="1584176" cy="648072"/>
                </a:xfrm>
                <a:prstGeom prst="rect">
                  <a:avLst/>
                </a:prstGeom>
                <a:solidFill>
                  <a:srgbClr val="2BDDD9">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latin typeface="Comic Sans MS" pitchFamily="66" charset="0"/>
                    </a:rPr>
                    <a:t>Class B</a:t>
                  </a:r>
                  <a:endParaRPr lang="en-IN" sz="2000" b="1" dirty="0">
                    <a:latin typeface="Comic Sans MS" pitchFamily="66" charset="0"/>
                  </a:endParaRPr>
                </a:p>
              </p:txBody>
            </p:sp>
            <p:sp>
              <p:nvSpPr>
                <p:cNvPr id="6" name="TextBox 5"/>
                <p:cNvSpPr txBox="1"/>
                <p:nvPr/>
              </p:nvSpPr>
              <p:spPr>
                <a:xfrm>
                  <a:off x="328344" y="2371598"/>
                  <a:ext cx="1871936" cy="369332"/>
                </a:xfrm>
                <a:prstGeom prst="rect">
                  <a:avLst/>
                </a:prstGeom>
                <a:noFill/>
              </p:spPr>
              <p:txBody>
                <a:bodyPr wrap="square" rtlCol="0">
                  <a:spAutoFit/>
                </a:bodyPr>
                <a:lstStyle/>
                <a:p>
                  <a:r>
                    <a:rPr lang="en-IN" b="1" dirty="0" smtClean="0"/>
                    <a:t>(Base Class 1)</a:t>
                  </a:r>
                  <a:endParaRPr lang="en-IN" b="1" dirty="0"/>
                </a:p>
              </p:txBody>
            </p:sp>
            <p:sp>
              <p:nvSpPr>
                <p:cNvPr id="7" name="TextBox 6"/>
                <p:cNvSpPr txBox="1"/>
                <p:nvPr/>
              </p:nvSpPr>
              <p:spPr>
                <a:xfrm>
                  <a:off x="5023541" y="3941412"/>
                  <a:ext cx="2137378" cy="369332"/>
                </a:xfrm>
                <a:prstGeom prst="rect">
                  <a:avLst/>
                </a:prstGeom>
                <a:noFill/>
              </p:spPr>
              <p:txBody>
                <a:bodyPr wrap="square" rtlCol="0">
                  <a:spAutoFit/>
                </a:bodyPr>
                <a:lstStyle/>
                <a:p>
                  <a:r>
                    <a:rPr lang="en-IN" b="1" dirty="0" smtClean="0">
                      <a:latin typeface="+mj-lt"/>
                    </a:rPr>
                    <a:t>(Derived Class)</a:t>
                  </a:r>
                  <a:endParaRPr lang="en-IN" b="1" dirty="0">
                    <a:latin typeface="+mj-lt"/>
                  </a:endParaRPr>
                </a:p>
              </p:txBody>
            </p:sp>
          </p:grpSp>
          <p:sp>
            <p:nvSpPr>
              <p:cNvPr id="9" name="Rectangle 8"/>
              <p:cNvSpPr/>
              <p:nvPr/>
            </p:nvSpPr>
            <p:spPr>
              <a:xfrm>
                <a:off x="4536504" y="2522225"/>
                <a:ext cx="1584176" cy="648072"/>
              </a:xfrm>
              <a:prstGeom prst="rect">
                <a:avLst/>
              </a:prstGeom>
              <a:solidFill>
                <a:srgbClr val="2BDDD9">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latin typeface="Comic Sans MS" pitchFamily="66" charset="0"/>
                  </a:rPr>
                  <a:t>Class A</a:t>
                </a:r>
                <a:endParaRPr lang="en-IN" sz="2000" b="1" dirty="0">
                  <a:latin typeface="Comic Sans MS" pitchFamily="66" charset="0"/>
                </a:endParaRPr>
              </a:p>
            </p:txBody>
          </p:sp>
        </p:grpSp>
        <p:sp>
          <p:nvSpPr>
            <p:cNvPr id="11" name="TextBox 10"/>
            <p:cNvSpPr txBox="1"/>
            <p:nvPr/>
          </p:nvSpPr>
          <p:spPr>
            <a:xfrm>
              <a:off x="6942979" y="2631365"/>
              <a:ext cx="1789228" cy="369332"/>
            </a:xfrm>
            <a:prstGeom prst="rect">
              <a:avLst/>
            </a:prstGeom>
            <a:noFill/>
          </p:spPr>
          <p:txBody>
            <a:bodyPr wrap="square" rtlCol="0">
              <a:spAutoFit/>
            </a:bodyPr>
            <a:lstStyle/>
            <a:p>
              <a:r>
                <a:rPr lang="en-IN" b="1" dirty="0" smtClean="0"/>
                <a:t>(Base Class 2)</a:t>
              </a:r>
              <a:endParaRPr lang="en-IN" b="1" dirty="0"/>
            </a:p>
          </p:txBody>
        </p:sp>
        <p:cxnSp>
          <p:nvCxnSpPr>
            <p:cNvPr id="16" name="Straight Arrow Connector 15"/>
            <p:cNvCxnSpPr/>
            <p:nvPr/>
          </p:nvCxnSpPr>
          <p:spPr>
            <a:xfrm>
              <a:off x="4092564" y="3078636"/>
              <a:ext cx="407428" cy="864096"/>
            </a:xfrm>
            <a:prstGeom prst="straightConnector1">
              <a:avLst/>
            </a:prstGeom>
            <a:ln w="28575">
              <a:solidFill>
                <a:srgbClr val="2BDDD9"/>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5364088" y="3091625"/>
              <a:ext cx="384660" cy="851107"/>
            </a:xfrm>
            <a:prstGeom prst="straightConnector1">
              <a:avLst/>
            </a:prstGeom>
            <a:ln w="28575">
              <a:solidFill>
                <a:srgbClr val="2BDDD9"/>
              </a:solidFill>
              <a:tailEnd type="arrow"/>
            </a:ln>
          </p:spPr>
          <p:style>
            <a:lnRef idx="1">
              <a:schemeClr val="accent1"/>
            </a:lnRef>
            <a:fillRef idx="0">
              <a:schemeClr val="accent1"/>
            </a:fillRef>
            <a:effectRef idx="0">
              <a:schemeClr val="accent1"/>
            </a:effectRef>
            <a:fontRef idx="minor">
              <a:schemeClr val="tx1"/>
            </a:fontRef>
          </p:style>
        </p:cxnSp>
      </p:grpSp>
      <p:pic>
        <p:nvPicPr>
          <p:cNvPr id="20" name="Picture 19"/>
          <p:cNvPicPr>
            <a:picLocks noChangeAspect="1"/>
          </p:cNvPicPr>
          <p:nvPr/>
        </p:nvPicPr>
        <p:blipFill rotWithShape="1">
          <a:blip r:embed="rId2">
            <a:extLst>
              <a:ext uri="{28A0092B-C50C-407E-A947-70E740481C1C}">
                <a14:useLocalDpi xmlns:a14="http://schemas.microsoft.com/office/drawing/2010/main" val="0"/>
              </a:ext>
            </a:extLst>
          </a:blip>
          <a:srcRect l="5321" r="3289"/>
          <a:stretch/>
        </p:blipFill>
        <p:spPr>
          <a:xfrm>
            <a:off x="0" y="2760989"/>
            <a:ext cx="3237268" cy="4110013"/>
          </a:xfrm>
          <a:prstGeom prst="rect">
            <a:avLst/>
          </a:prstGeom>
        </p:spPr>
      </p:pic>
      <p:sp>
        <p:nvSpPr>
          <p:cNvPr id="21" name="TextBox 20"/>
          <p:cNvSpPr txBox="1"/>
          <p:nvPr/>
        </p:nvSpPr>
        <p:spPr>
          <a:xfrm>
            <a:off x="3720946" y="5034210"/>
            <a:ext cx="5364088" cy="1477328"/>
          </a:xfrm>
          <a:prstGeom prst="rect">
            <a:avLst/>
          </a:prstGeom>
          <a:noFill/>
        </p:spPr>
        <p:txBody>
          <a:bodyPr wrap="square" rtlCol="0">
            <a:spAutoFit/>
          </a:bodyPr>
          <a:lstStyle/>
          <a:p>
            <a:r>
              <a:rPr lang="en-IN" dirty="0">
                <a:latin typeface="Comic Sans MS" pitchFamily="66" charset="0"/>
              </a:rPr>
              <a:t>Multiple Inheritance is a feature of C++ where a class can inherit from more than one classes. i.e. one </a:t>
            </a:r>
            <a:r>
              <a:rPr lang="en-IN" b="1" dirty="0">
                <a:latin typeface="Comic Sans MS" pitchFamily="66" charset="0"/>
              </a:rPr>
              <a:t>sub class</a:t>
            </a:r>
            <a:r>
              <a:rPr lang="en-IN" dirty="0">
                <a:latin typeface="Comic Sans MS" pitchFamily="66" charset="0"/>
              </a:rPr>
              <a:t> is inherited from more than one </a:t>
            </a:r>
            <a:r>
              <a:rPr lang="en-IN" b="1" dirty="0">
                <a:latin typeface="Comic Sans MS" pitchFamily="66" charset="0"/>
              </a:rPr>
              <a:t>base classes</a:t>
            </a:r>
            <a:r>
              <a:rPr lang="en-IN" dirty="0">
                <a:latin typeface="Comic Sans MS" pitchFamily="66" charset="0"/>
              </a:rPr>
              <a:t>.</a:t>
            </a:r>
          </a:p>
          <a:p>
            <a:endParaRPr lang="en-IN" dirty="0"/>
          </a:p>
        </p:txBody>
      </p:sp>
      <p:sp>
        <p:nvSpPr>
          <p:cNvPr id="24" name="TextBox 23"/>
          <p:cNvSpPr txBox="1"/>
          <p:nvPr/>
        </p:nvSpPr>
        <p:spPr>
          <a:xfrm>
            <a:off x="3592641" y="3002885"/>
            <a:ext cx="5423054" cy="2031325"/>
          </a:xfrm>
          <a:prstGeom prst="rect">
            <a:avLst/>
          </a:prstGeom>
          <a:noFill/>
        </p:spPr>
        <p:txBody>
          <a:bodyPr wrap="square" rtlCol="0">
            <a:spAutoFit/>
          </a:bodyPr>
          <a:lstStyle/>
          <a:p>
            <a:r>
              <a:rPr lang="en-IN" b="1" dirty="0" smtClean="0"/>
              <a:t>Syntax:</a:t>
            </a:r>
          </a:p>
          <a:p>
            <a:r>
              <a:rPr lang="en-IN" dirty="0" smtClean="0"/>
              <a:t>class </a:t>
            </a:r>
            <a:r>
              <a:rPr lang="en-IN" dirty="0" err="1"/>
              <a:t>subclass_name</a:t>
            </a:r>
            <a:r>
              <a:rPr lang="en-IN" dirty="0"/>
              <a:t> : </a:t>
            </a:r>
            <a:r>
              <a:rPr lang="en-IN" dirty="0" err="1"/>
              <a:t>access_mode</a:t>
            </a:r>
            <a:r>
              <a:rPr lang="en-IN" dirty="0"/>
              <a:t> base_class1, </a:t>
            </a:r>
            <a:r>
              <a:rPr lang="en-IN" dirty="0" err="1"/>
              <a:t>access_mode</a:t>
            </a:r>
            <a:r>
              <a:rPr lang="en-IN" dirty="0"/>
              <a:t> base_class2, </a:t>
            </a:r>
            <a:r>
              <a:rPr lang="en-IN" dirty="0" smtClean="0"/>
              <a:t>....</a:t>
            </a:r>
          </a:p>
          <a:p>
            <a:r>
              <a:rPr lang="en-IN" dirty="0" smtClean="0"/>
              <a:t> </a:t>
            </a:r>
            <a:r>
              <a:rPr lang="en-IN" dirty="0"/>
              <a:t>{ </a:t>
            </a:r>
            <a:endParaRPr lang="en-IN" dirty="0" smtClean="0"/>
          </a:p>
          <a:p>
            <a:r>
              <a:rPr lang="en-IN" dirty="0" smtClean="0"/>
              <a:t>//</a:t>
            </a:r>
            <a:r>
              <a:rPr lang="en-IN" dirty="0"/>
              <a:t>body of </a:t>
            </a:r>
            <a:r>
              <a:rPr lang="en-IN" dirty="0" smtClean="0"/>
              <a:t>subclass</a:t>
            </a:r>
          </a:p>
          <a:p>
            <a:r>
              <a:rPr lang="en-IN" dirty="0" smtClean="0"/>
              <a:t> </a:t>
            </a:r>
            <a:r>
              <a:rPr lang="en-IN" dirty="0"/>
              <a:t>}; </a:t>
            </a:r>
            <a:br>
              <a:rPr lang="en-IN" dirty="0"/>
            </a:br>
            <a:endParaRPr lang="en-IN" dirty="0"/>
          </a:p>
        </p:txBody>
      </p:sp>
    </p:spTree>
    <p:extLst>
      <p:ext uri="{BB962C8B-B14F-4D97-AF65-F5344CB8AC3E}">
        <p14:creationId xmlns:p14="http://schemas.microsoft.com/office/powerpoint/2010/main" val="36997853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66216" y="973668"/>
            <a:ext cx="7210984" cy="706964"/>
          </a:xfrm>
        </p:spPr>
        <p:txBody>
          <a:bodyPr/>
          <a:lstStyle/>
          <a:p>
            <a:pPr algn="ctr"/>
            <a:r>
              <a:rPr lang="en-US" sz="6000" dirty="0" smtClean="0">
                <a:latin typeface="Cooper Black" pitchFamily="18" charset="0"/>
              </a:rPr>
              <a:t>What is OOP?</a:t>
            </a:r>
            <a:endParaRPr lang="en-US" sz="6000" dirty="0">
              <a:latin typeface="Cooper Black" pitchFamily="18" charset="0"/>
            </a:endParaRPr>
          </a:p>
        </p:txBody>
      </p:sp>
      <p:sp>
        <p:nvSpPr>
          <p:cNvPr id="4" name="Content Placeholder 3"/>
          <p:cNvSpPr>
            <a:spLocks noGrp="1"/>
          </p:cNvSpPr>
          <p:nvPr>
            <p:ph idx="1"/>
          </p:nvPr>
        </p:nvSpPr>
        <p:spPr>
          <a:xfrm>
            <a:off x="866216" y="2362200"/>
            <a:ext cx="7591984" cy="3416300"/>
          </a:xfrm>
        </p:spPr>
        <p:txBody>
          <a:bodyPr>
            <a:noAutofit/>
          </a:bodyPr>
          <a:lstStyle/>
          <a:p>
            <a:r>
              <a:rPr lang="en-US" sz="2400" i="1" dirty="0" smtClean="0">
                <a:solidFill>
                  <a:schemeClr val="tx1"/>
                </a:solidFill>
                <a:latin typeface="Comic Sans MS" pitchFamily="66" charset="0"/>
              </a:rPr>
              <a:t>It is an approach that provides a way of MODULARIZING program by creating PARTITIONED MEMORY area for both data and methods.</a:t>
            </a:r>
          </a:p>
          <a:p>
            <a:r>
              <a:rPr lang="en-US" sz="2400" i="1" dirty="0" smtClean="0">
                <a:solidFill>
                  <a:schemeClr val="tx1"/>
                </a:solidFill>
                <a:latin typeface="Comic Sans MS" pitchFamily="66" charset="0"/>
              </a:rPr>
              <a:t>OOP is a new way of organizing code and data that provides increased RELIABILITY and excellent control over COMPLEXITY of software development process.</a:t>
            </a:r>
          </a:p>
          <a:p>
            <a:r>
              <a:rPr lang="en-US" sz="2400" i="1" dirty="0" smtClean="0">
                <a:solidFill>
                  <a:schemeClr val="tx1"/>
                </a:solidFill>
                <a:latin typeface="Comic Sans MS" pitchFamily="66" charset="0"/>
              </a:rPr>
              <a:t>OOP contains OBJECTS and CLASSES.</a:t>
            </a:r>
          </a:p>
        </p:txBody>
      </p:sp>
    </p:spTree>
    <p:extLst>
      <p:ext uri="{BB962C8B-B14F-4D97-AF65-F5344CB8AC3E}">
        <p14:creationId xmlns:p14="http://schemas.microsoft.com/office/powerpoint/2010/main" val="3996849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59976" y="61415"/>
            <a:ext cx="6705600" cy="6863417"/>
          </a:xfrm>
          <a:prstGeom prst="rect">
            <a:avLst/>
          </a:prstGeom>
          <a:noFill/>
        </p:spPr>
        <p:txBody>
          <a:bodyPr wrap="square" rtlCol="0">
            <a:spAutoFit/>
          </a:bodyPr>
          <a:lstStyle/>
          <a:p>
            <a:pPr fontAlgn="base"/>
            <a:r>
              <a:rPr lang="en-IN" sz="2000" b="1" dirty="0">
                <a:latin typeface="Californian FB" pitchFamily="18" charset="0"/>
              </a:rPr>
              <a:t>#include&lt;</a:t>
            </a:r>
            <a:r>
              <a:rPr lang="en-IN" sz="2000" b="1" dirty="0" err="1">
                <a:latin typeface="Californian FB" pitchFamily="18" charset="0"/>
              </a:rPr>
              <a:t>iostream</a:t>
            </a:r>
            <a:r>
              <a:rPr lang="en-IN" sz="2000" b="1" dirty="0">
                <a:latin typeface="Californian FB" pitchFamily="18" charset="0"/>
              </a:rPr>
              <a:t>&gt; </a:t>
            </a:r>
          </a:p>
          <a:p>
            <a:pPr fontAlgn="base"/>
            <a:r>
              <a:rPr lang="en-IN" sz="2000" b="1" dirty="0">
                <a:latin typeface="Californian FB" pitchFamily="18" charset="0"/>
              </a:rPr>
              <a:t>using namespace </a:t>
            </a:r>
            <a:r>
              <a:rPr lang="en-IN" sz="2000" b="1" dirty="0" err="1">
                <a:latin typeface="Californian FB" pitchFamily="18" charset="0"/>
              </a:rPr>
              <a:t>std</a:t>
            </a:r>
            <a:r>
              <a:rPr lang="en-IN" sz="2000" b="1" dirty="0">
                <a:latin typeface="Californian FB" pitchFamily="18" charset="0"/>
              </a:rPr>
              <a:t>; </a:t>
            </a:r>
          </a:p>
          <a:p>
            <a:pPr fontAlgn="base"/>
            <a:r>
              <a:rPr lang="en-IN" sz="2000" b="1" dirty="0">
                <a:latin typeface="Californian FB" pitchFamily="18" charset="0"/>
              </a:rPr>
              <a:t>class A </a:t>
            </a:r>
          </a:p>
          <a:p>
            <a:pPr fontAlgn="base"/>
            <a:r>
              <a:rPr lang="en-IN" sz="2000" b="1" dirty="0">
                <a:latin typeface="Californian FB" pitchFamily="18" charset="0"/>
              </a:rPr>
              <a:t>{ </a:t>
            </a:r>
          </a:p>
          <a:p>
            <a:pPr fontAlgn="base"/>
            <a:r>
              <a:rPr lang="en-IN" sz="2000" b="1" dirty="0">
                <a:latin typeface="Californian FB" pitchFamily="18" charset="0"/>
              </a:rPr>
              <a:t>public: </a:t>
            </a:r>
          </a:p>
          <a:p>
            <a:pPr fontAlgn="base"/>
            <a:r>
              <a:rPr lang="en-IN" sz="2000" b="1" dirty="0">
                <a:latin typeface="Californian FB" pitchFamily="18" charset="0"/>
              </a:rPr>
              <a:t>  A()  { </a:t>
            </a:r>
            <a:r>
              <a:rPr lang="en-IN" sz="2000" b="1" dirty="0" err="1">
                <a:latin typeface="Californian FB" pitchFamily="18" charset="0"/>
              </a:rPr>
              <a:t>cout</a:t>
            </a:r>
            <a:r>
              <a:rPr lang="en-IN" sz="2000" b="1" dirty="0">
                <a:latin typeface="Californian FB" pitchFamily="18" charset="0"/>
              </a:rPr>
              <a:t> &lt;&lt; "A's constructor called" &lt;&lt; </a:t>
            </a:r>
            <a:r>
              <a:rPr lang="en-IN" sz="2000" b="1" dirty="0" err="1">
                <a:latin typeface="Californian FB" pitchFamily="18" charset="0"/>
              </a:rPr>
              <a:t>endl</a:t>
            </a:r>
            <a:r>
              <a:rPr lang="en-IN" sz="2000" b="1" dirty="0">
                <a:latin typeface="Californian FB" pitchFamily="18" charset="0"/>
              </a:rPr>
              <a:t>; } </a:t>
            </a:r>
          </a:p>
          <a:p>
            <a:pPr fontAlgn="base"/>
            <a:r>
              <a:rPr lang="en-IN" sz="2000" b="1" dirty="0">
                <a:latin typeface="Californian FB" pitchFamily="18" charset="0"/>
              </a:rPr>
              <a:t>};  </a:t>
            </a:r>
          </a:p>
          <a:p>
            <a:pPr fontAlgn="base"/>
            <a:r>
              <a:rPr lang="en-IN" sz="2000" b="1" dirty="0">
                <a:latin typeface="Californian FB" pitchFamily="18" charset="0"/>
              </a:rPr>
              <a:t>class B </a:t>
            </a:r>
          </a:p>
          <a:p>
            <a:pPr fontAlgn="base"/>
            <a:r>
              <a:rPr lang="en-IN" sz="2000" b="1" dirty="0">
                <a:latin typeface="Californian FB" pitchFamily="18" charset="0"/>
              </a:rPr>
              <a:t>{ </a:t>
            </a:r>
          </a:p>
          <a:p>
            <a:pPr fontAlgn="base"/>
            <a:r>
              <a:rPr lang="en-IN" sz="2000" b="1" dirty="0">
                <a:latin typeface="Californian FB" pitchFamily="18" charset="0"/>
              </a:rPr>
              <a:t>public: </a:t>
            </a:r>
          </a:p>
          <a:p>
            <a:pPr fontAlgn="base"/>
            <a:r>
              <a:rPr lang="en-IN" sz="2000" b="1" dirty="0">
                <a:latin typeface="Californian FB" pitchFamily="18" charset="0"/>
              </a:rPr>
              <a:t>  B()  { </a:t>
            </a:r>
            <a:r>
              <a:rPr lang="en-IN" sz="2000" b="1" dirty="0" err="1">
                <a:latin typeface="Californian FB" pitchFamily="18" charset="0"/>
              </a:rPr>
              <a:t>cout</a:t>
            </a:r>
            <a:r>
              <a:rPr lang="en-IN" sz="2000" b="1" dirty="0">
                <a:latin typeface="Californian FB" pitchFamily="18" charset="0"/>
              </a:rPr>
              <a:t> &lt;&lt; "B's constructor called" &lt;&lt; </a:t>
            </a:r>
            <a:r>
              <a:rPr lang="en-IN" sz="2000" b="1" dirty="0" err="1">
                <a:latin typeface="Californian FB" pitchFamily="18" charset="0"/>
              </a:rPr>
              <a:t>endl</a:t>
            </a:r>
            <a:r>
              <a:rPr lang="en-IN" sz="2000" b="1" dirty="0">
                <a:latin typeface="Californian FB" pitchFamily="18" charset="0"/>
              </a:rPr>
              <a:t>; } </a:t>
            </a:r>
          </a:p>
          <a:p>
            <a:pPr fontAlgn="base"/>
            <a:r>
              <a:rPr lang="en-IN" sz="2000" b="1" dirty="0">
                <a:latin typeface="Californian FB" pitchFamily="18" charset="0"/>
              </a:rPr>
              <a:t>}; </a:t>
            </a:r>
          </a:p>
          <a:p>
            <a:pPr fontAlgn="base"/>
            <a:r>
              <a:rPr lang="en-IN" sz="2000" b="1" dirty="0">
                <a:latin typeface="Californian FB" pitchFamily="18" charset="0"/>
              </a:rPr>
              <a:t>class C: public B, public A  // Note the order </a:t>
            </a:r>
          </a:p>
          <a:p>
            <a:pPr fontAlgn="base"/>
            <a:r>
              <a:rPr lang="en-IN" sz="2000" b="1" dirty="0">
                <a:latin typeface="Californian FB" pitchFamily="18" charset="0"/>
              </a:rPr>
              <a:t>{ </a:t>
            </a:r>
          </a:p>
          <a:p>
            <a:pPr fontAlgn="base"/>
            <a:r>
              <a:rPr lang="en-IN" sz="2000" b="1" dirty="0">
                <a:latin typeface="Californian FB" pitchFamily="18" charset="0"/>
              </a:rPr>
              <a:t>public: </a:t>
            </a:r>
          </a:p>
          <a:p>
            <a:pPr fontAlgn="base"/>
            <a:r>
              <a:rPr lang="en-IN" sz="2000" b="1" dirty="0">
                <a:latin typeface="Californian FB" pitchFamily="18" charset="0"/>
              </a:rPr>
              <a:t>  C()  { </a:t>
            </a:r>
            <a:r>
              <a:rPr lang="en-IN" sz="2000" b="1" dirty="0" err="1">
                <a:latin typeface="Californian FB" pitchFamily="18" charset="0"/>
              </a:rPr>
              <a:t>cout</a:t>
            </a:r>
            <a:r>
              <a:rPr lang="en-IN" sz="2000" b="1" dirty="0">
                <a:latin typeface="Californian FB" pitchFamily="18" charset="0"/>
              </a:rPr>
              <a:t> &lt;&lt; "C's constructor called" &lt;&lt; </a:t>
            </a:r>
            <a:r>
              <a:rPr lang="en-IN" sz="2000" b="1" dirty="0" err="1">
                <a:latin typeface="Californian FB" pitchFamily="18" charset="0"/>
              </a:rPr>
              <a:t>endl</a:t>
            </a:r>
            <a:r>
              <a:rPr lang="en-IN" sz="2000" b="1" dirty="0">
                <a:latin typeface="Californian FB" pitchFamily="18" charset="0"/>
              </a:rPr>
              <a:t>; } </a:t>
            </a:r>
          </a:p>
          <a:p>
            <a:pPr fontAlgn="base"/>
            <a:r>
              <a:rPr lang="en-IN" sz="2000" b="1" dirty="0">
                <a:latin typeface="Californian FB" pitchFamily="18" charset="0"/>
              </a:rPr>
              <a:t>}; </a:t>
            </a:r>
          </a:p>
          <a:p>
            <a:pPr fontAlgn="base"/>
            <a:r>
              <a:rPr lang="en-IN" sz="2000" b="1" dirty="0" err="1">
                <a:latin typeface="Californian FB" pitchFamily="18" charset="0"/>
              </a:rPr>
              <a:t>int</a:t>
            </a:r>
            <a:r>
              <a:rPr lang="en-IN" sz="2000" b="1" dirty="0">
                <a:latin typeface="Californian FB" pitchFamily="18" charset="0"/>
              </a:rPr>
              <a:t> main() </a:t>
            </a:r>
          </a:p>
          <a:p>
            <a:pPr fontAlgn="base"/>
            <a:r>
              <a:rPr lang="en-IN" sz="2000" b="1" dirty="0">
                <a:latin typeface="Californian FB" pitchFamily="18" charset="0"/>
              </a:rPr>
              <a:t>{ </a:t>
            </a:r>
          </a:p>
          <a:p>
            <a:pPr fontAlgn="base"/>
            <a:r>
              <a:rPr lang="en-IN" sz="2000" b="1" dirty="0">
                <a:latin typeface="Californian FB" pitchFamily="18" charset="0"/>
              </a:rPr>
              <a:t>    C </a:t>
            </a:r>
            <a:r>
              <a:rPr lang="en-IN" sz="2000" b="1" dirty="0" err="1">
                <a:latin typeface="Californian FB" pitchFamily="18" charset="0"/>
              </a:rPr>
              <a:t>c</a:t>
            </a:r>
            <a:r>
              <a:rPr lang="en-IN" sz="2000" b="1" dirty="0">
                <a:latin typeface="Californian FB" pitchFamily="18" charset="0"/>
              </a:rPr>
              <a:t>; </a:t>
            </a:r>
          </a:p>
          <a:p>
            <a:pPr fontAlgn="base"/>
            <a:r>
              <a:rPr lang="en-IN" sz="2000" b="1" dirty="0">
                <a:latin typeface="Californian FB" pitchFamily="18" charset="0"/>
              </a:rPr>
              <a:t>    return 0; </a:t>
            </a:r>
          </a:p>
          <a:p>
            <a:pPr fontAlgn="base"/>
            <a:r>
              <a:rPr lang="en-IN" sz="2000" b="1" dirty="0">
                <a:latin typeface="Californian FB" pitchFamily="18" charset="0"/>
              </a:rPr>
              <a:t>} </a:t>
            </a:r>
          </a:p>
        </p:txBody>
      </p:sp>
    </p:spTree>
    <p:extLst>
      <p:ext uri="{BB962C8B-B14F-4D97-AF65-F5344CB8AC3E}">
        <p14:creationId xmlns:p14="http://schemas.microsoft.com/office/powerpoint/2010/main" val="243562995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24279" y="41255"/>
            <a:ext cx="7295441" cy="1384995"/>
          </a:xfrm>
          <a:prstGeom prst="rect">
            <a:avLst/>
          </a:prstGeom>
        </p:spPr>
        <p:txBody>
          <a:bodyPr wrap="square">
            <a:spAutoFit/>
          </a:bodyPr>
          <a:lstStyle/>
          <a:p>
            <a:pPr algn="ctr"/>
            <a:r>
              <a:rPr lang="en-IN" sz="2400" b="1" dirty="0">
                <a:solidFill>
                  <a:srgbClr val="B31166"/>
                </a:solidFill>
                <a:latin typeface="Comic Sans MS" pitchFamily="66" charset="0"/>
              </a:rPr>
              <a:t>Multilevel Inheritance</a:t>
            </a:r>
            <a:r>
              <a:rPr lang="en-IN" sz="2400" dirty="0" smtClean="0">
                <a:solidFill>
                  <a:srgbClr val="B31166"/>
                </a:solidFill>
                <a:latin typeface="Comic Sans MS" pitchFamily="66" charset="0"/>
              </a:rPr>
              <a:t>:</a:t>
            </a:r>
          </a:p>
          <a:p>
            <a:pPr algn="ctr"/>
            <a:r>
              <a:rPr lang="en-IN" sz="2000" dirty="0" smtClean="0">
                <a:latin typeface="Comic Sans MS" pitchFamily="66" charset="0"/>
              </a:rPr>
              <a:t> </a:t>
            </a:r>
          </a:p>
          <a:p>
            <a:pPr algn="ctr"/>
            <a:r>
              <a:rPr lang="en-IN" sz="2000" dirty="0" smtClean="0"/>
              <a:t>In </a:t>
            </a:r>
            <a:r>
              <a:rPr lang="en-IN" sz="2000" dirty="0"/>
              <a:t>this type of inheritance, a derived class is created from another derived class.</a:t>
            </a:r>
          </a:p>
        </p:txBody>
      </p:sp>
      <p:grpSp>
        <p:nvGrpSpPr>
          <p:cNvPr id="14" name="Group 13"/>
          <p:cNvGrpSpPr/>
          <p:nvPr/>
        </p:nvGrpSpPr>
        <p:grpSpPr>
          <a:xfrm>
            <a:off x="2339752" y="2049526"/>
            <a:ext cx="3744416" cy="3599141"/>
            <a:chOff x="341053" y="2858097"/>
            <a:chExt cx="3744416" cy="3599141"/>
          </a:xfrm>
        </p:grpSpPr>
        <p:grpSp>
          <p:nvGrpSpPr>
            <p:cNvPr id="5" name="Group 4"/>
            <p:cNvGrpSpPr/>
            <p:nvPr/>
          </p:nvGrpSpPr>
          <p:grpSpPr>
            <a:xfrm>
              <a:off x="341053" y="4296998"/>
              <a:ext cx="3744416" cy="2160240"/>
              <a:chOff x="1619672" y="2276872"/>
              <a:chExt cx="3744416" cy="2160240"/>
            </a:xfrm>
          </p:grpSpPr>
          <p:sp>
            <p:nvSpPr>
              <p:cNvPr id="6" name="Rectangle 5"/>
              <p:cNvSpPr/>
              <p:nvPr/>
            </p:nvSpPr>
            <p:spPr>
              <a:xfrm>
                <a:off x="1619672" y="2276872"/>
                <a:ext cx="1584176" cy="648072"/>
              </a:xfrm>
              <a:prstGeom prst="rect">
                <a:avLst/>
              </a:prstGeom>
              <a:solidFill>
                <a:srgbClr val="2BDDD9">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latin typeface="Comic Sans MS" pitchFamily="66" charset="0"/>
                  </a:rPr>
                  <a:t>Class A</a:t>
                </a:r>
                <a:endParaRPr lang="en-IN" sz="2000" b="1" dirty="0">
                  <a:latin typeface="Comic Sans MS" pitchFamily="66" charset="0"/>
                </a:endParaRPr>
              </a:p>
            </p:txBody>
          </p:sp>
          <p:sp>
            <p:nvSpPr>
              <p:cNvPr id="7" name="Rectangle 6"/>
              <p:cNvSpPr/>
              <p:nvPr/>
            </p:nvSpPr>
            <p:spPr>
              <a:xfrm>
                <a:off x="1631504" y="3789040"/>
                <a:ext cx="1584176" cy="648072"/>
              </a:xfrm>
              <a:prstGeom prst="rect">
                <a:avLst/>
              </a:prstGeom>
              <a:solidFill>
                <a:srgbClr val="2BDDD9">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latin typeface="Comic Sans MS" pitchFamily="66" charset="0"/>
                  </a:rPr>
                  <a:t>Class B</a:t>
                </a:r>
                <a:endParaRPr lang="en-IN" sz="2000" b="1" dirty="0">
                  <a:latin typeface="Comic Sans MS" pitchFamily="66" charset="0"/>
                </a:endParaRPr>
              </a:p>
            </p:txBody>
          </p:sp>
          <p:sp>
            <p:nvSpPr>
              <p:cNvPr id="8" name="TextBox 7"/>
              <p:cNvSpPr txBox="1"/>
              <p:nvPr/>
            </p:nvSpPr>
            <p:spPr>
              <a:xfrm>
                <a:off x="3226710" y="2416242"/>
                <a:ext cx="2137378" cy="369332"/>
              </a:xfrm>
              <a:prstGeom prst="rect">
                <a:avLst/>
              </a:prstGeom>
              <a:noFill/>
            </p:spPr>
            <p:txBody>
              <a:bodyPr wrap="square" rtlCol="0">
                <a:spAutoFit/>
              </a:bodyPr>
              <a:lstStyle/>
              <a:p>
                <a:r>
                  <a:rPr lang="en-IN" dirty="0" smtClean="0">
                    <a:latin typeface="Arial Black" pitchFamily="34" charset="0"/>
                  </a:rPr>
                  <a:t>(Base Class 1)</a:t>
                </a:r>
                <a:endParaRPr lang="en-IN" dirty="0">
                  <a:latin typeface="Arial Black" pitchFamily="34" charset="0"/>
                </a:endParaRPr>
              </a:p>
            </p:txBody>
          </p:sp>
          <p:sp>
            <p:nvSpPr>
              <p:cNvPr id="9" name="TextBox 8"/>
              <p:cNvSpPr txBox="1"/>
              <p:nvPr/>
            </p:nvSpPr>
            <p:spPr>
              <a:xfrm>
                <a:off x="3226710" y="3928410"/>
                <a:ext cx="2137378" cy="369332"/>
              </a:xfrm>
              <a:prstGeom prst="rect">
                <a:avLst/>
              </a:prstGeom>
              <a:noFill/>
            </p:spPr>
            <p:txBody>
              <a:bodyPr wrap="square" rtlCol="0">
                <a:spAutoFit/>
              </a:bodyPr>
              <a:lstStyle/>
              <a:p>
                <a:r>
                  <a:rPr lang="en-IN" dirty="0" smtClean="0">
                    <a:latin typeface="Arial Black" pitchFamily="34" charset="0"/>
                  </a:rPr>
                  <a:t>(Derived Class)</a:t>
                </a:r>
                <a:endParaRPr lang="en-IN" dirty="0">
                  <a:latin typeface="Arial Black" pitchFamily="34" charset="0"/>
                </a:endParaRPr>
              </a:p>
            </p:txBody>
          </p:sp>
          <p:sp>
            <p:nvSpPr>
              <p:cNvPr id="10" name="Down Arrow 9"/>
              <p:cNvSpPr/>
              <p:nvPr/>
            </p:nvSpPr>
            <p:spPr>
              <a:xfrm>
                <a:off x="2267744" y="2924944"/>
                <a:ext cx="155848" cy="864096"/>
              </a:xfrm>
              <a:prstGeom prst="downArrow">
                <a:avLst/>
              </a:prstGeom>
              <a:solidFill>
                <a:srgbClr val="2BDD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1" name="Rectangle 10"/>
            <p:cNvSpPr/>
            <p:nvPr/>
          </p:nvSpPr>
          <p:spPr>
            <a:xfrm>
              <a:off x="352885" y="2858097"/>
              <a:ext cx="1584176" cy="648072"/>
            </a:xfrm>
            <a:prstGeom prst="rect">
              <a:avLst/>
            </a:prstGeom>
            <a:solidFill>
              <a:srgbClr val="2BDDD9">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smtClean="0">
                  <a:latin typeface="Comic Sans MS" pitchFamily="66" charset="0"/>
                </a:rPr>
                <a:t>Class A</a:t>
              </a:r>
              <a:endParaRPr lang="en-IN" sz="2000" b="1" dirty="0">
                <a:latin typeface="Comic Sans MS" pitchFamily="66" charset="0"/>
              </a:endParaRPr>
            </a:p>
          </p:txBody>
        </p:sp>
        <p:sp>
          <p:nvSpPr>
            <p:cNvPr id="12" name="Down Arrow 11"/>
            <p:cNvSpPr/>
            <p:nvPr/>
          </p:nvSpPr>
          <p:spPr>
            <a:xfrm>
              <a:off x="998752" y="3474463"/>
              <a:ext cx="155848" cy="822535"/>
            </a:xfrm>
            <a:prstGeom prst="downArrow">
              <a:avLst/>
            </a:prstGeom>
            <a:solidFill>
              <a:srgbClr val="2BDD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p:cNvSpPr txBox="1"/>
            <p:nvPr/>
          </p:nvSpPr>
          <p:spPr>
            <a:xfrm>
              <a:off x="1948091" y="2997467"/>
              <a:ext cx="2137378" cy="369332"/>
            </a:xfrm>
            <a:prstGeom prst="rect">
              <a:avLst/>
            </a:prstGeom>
            <a:noFill/>
          </p:spPr>
          <p:txBody>
            <a:bodyPr wrap="square" rtlCol="0">
              <a:spAutoFit/>
            </a:bodyPr>
            <a:lstStyle/>
            <a:p>
              <a:r>
                <a:rPr lang="en-IN" dirty="0" smtClean="0">
                  <a:latin typeface="Arial Black" pitchFamily="34" charset="0"/>
                </a:rPr>
                <a:t>(Base Class 2)</a:t>
              </a:r>
              <a:endParaRPr lang="en-IN" dirty="0">
                <a:latin typeface="Arial Black" pitchFamily="34" charset="0"/>
              </a:endParaRPr>
            </a:p>
          </p:txBody>
        </p:sp>
      </p:grpSp>
    </p:spTree>
    <p:extLst>
      <p:ext uri="{BB962C8B-B14F-4D97-AF65-F5344CB8AC3E}">
        <p14:creationId xmlns:p14="http://schemas.microsoft.com/office/powerpoint/2010/main" val="215132909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0" y="117693"/>
            <a:ext cx="4419600" cy="6740307"/>
          </a:xfrm>
          <a:prstGeom prst="rect">
            <a:avLst/>
          </a:prstGeom>
          <a:noFill/>
        </p:spPr>
        <p:txBody>
          <a:bodyPr wrap="square" rtlCol="0">
            <a:spAutoFit/>
          </a:bodyPr>
          <a:lstStyle/>
          <a:p>
            <a:r>
              <a:rPr lang="en-IN" sz="2400" dirty="0"/>
              <a:t>#include &lt;</a:t>
            </a:r>
            <a:r>
              <a:rPr lang="en-IN" sz="2400" dirty="0" err="1"/>
              <a:t>iostream</a:t>
            </a:r>
            <a:r>
              <a:rPr lang="en-IN" sz="2400" dirty="0"/>
              <a:t>&gt; </a:t>
            </a:r>
            <a:endParaRPr lang="en-IN" sz="2400" dirty="0" smtClean="0"/>
          </a:p>
          <a:p>
            <a:r>
              <a:rPr lang="en-IN" sz="2400" dirty="0" smtClean="0"/>
              <a:t>using </a:t>
            </a:r>
            <a:r>
              <a:rPr lang="en-IN" sz="2400" dirty="0"/>
              <a:t>namespace </a:t>
            </a:r>
            <a:r>
              <a:rPr lang="en-IN" sz="2400" dirty="0" err="1"/>
              <a:t>std</a:t>
            </a:r>
            <a:r>
              <a:rPr lang="en-IN" sz="2400" dirty="0" smtClean="0"/>
              <a:t>;</a:t>
            </a:r>
          </a:p>
          <a:p>
            <a:r>
              <a:rPr lang="en-IN" sz="2400" dirty="0" smtClean="0"/>
              <a:t>class </a:t>
            </a:r>
            <a:r>
              <a:rPr lang="en-IN" sz="2400" dirty="0"/>
              <a:t>A </a:t>
            </a:r>
            <a:endParaRPr lang="en-IN" sz="2400" dirty="0" smtClean="0"/>
          </a:p>
          <a:p>
            <a:r>
              <a:rPr lang="en-IN" sz="2400" dirty="0" smtClean="0"/>
              <a:t>{</a:t>
            </a:r>
          </a:p>
          <a:p>
            <a:r>
              <a:rPr lang="en-IN" sz="2400" dirty="0"/>
              <a:t> </a:t>
            </a:r>
            <a:r>
              <a:rPr lang="en-IN" sz="2400" dirty="0" smtClean="0"/>
              <a:t>    </a:t>
            </a:r>
            <a:r>
              <a:rPr lang="en-IN" sz="2400" dirty="0"/>
              <a:t>public: void display</a:t>
            </a:r>
            <a:r>
              <a:rPr lang="en-IN" sz="2400" dirty="0" smtClean="0"/>
              <a:t>()</a:t>
            </a:r>
          </a:p>
          <a:p>
            <a:r>
              <a:rPr lang="en-IN" sz="2400" dirty="0" smtClean="0"/>
              <a:t>     { </a:t>
            </a:r>
          </a:p>
          <a:p>
            <a:r>
              <a:rPr lang="en-IN" sz="2400" dirty="0"/>
              <a:t> </a:t>
            </a:r>
            <a:r>
              <a:rPr lang="en-IN" sz="2400" dirty="0" smtClean="0"/>
              <a:t>        </a:t>
            </a:r>
            <a:r>
              <a:rPr lang="en-IN" sz="2400" dirty="0" err="1" smtClean="0"/>
              <a:t>cout</a:t>
            </a:r>
            <a:r>
              <a:rPr lang="en-IN" sz="2400" dirty="0"/>
              <a:t>&lt;&lt;"Base class content."; </a:t>
            </a:r>
            <a:r>
              <a:rPr lang="en-IN" sz="2400" dirty="0" smtClean="0"/>
              <a:t> </a:t>
            </a:r>
          </a:p>
          <a:p>
            <a:r>
              <a:rPr lang="en-IN" sz="2400" dirty="0" smtClean="0"/>
              <a:t>      }</a:t>
            </a:r>
          </a:p>
          <a:p>
            <a:r>
              <a:rPr lang="en-IN" sz="2400" dirty="0" smtClean="0"/>
              <a:t> };</a:t>
            </a:r>
          </a:p>
          <a:p>
            <a:r>
              <a:rPr lang="en-IN" sz="2400" dirty="0" smtClean="0"/>
              <a:t> </a:t>
            </a:r>
            <a:r>
              <a:rPr lang="en-IN" sz="2400" dirty="0"/>
              <a:t>class B : public A </a:t>
            </a:r>
            <a:r>
              <a:rPr lang="en-IN" sz="2400" dirty="0" smtClean="0"/>
              <a:t>{ };</a:t>
            </a:r>
          </a:p>
          <a:p>
            <a:r>
              <a:rPr lang="en-IN" sz="2400" dirty="0" smtClean="0"/>
              <a:t> </a:t>
            </a:r>
            <a:r>
              <a:rPr lang="en-IN" sz="2400" dirty="0"/>
              <a:t>class C : public B { </a:t>
            </a:r>
            <a:r>
              <a:rPr lang="en-IN" sz="2400" dirty="0" smtClean="0"/>
              <a:t>};</a:t>
            </a:r>
          </a:p>
          <a:p>
            <a:r>
              <a:rPr lang="en-IN" sz="2400" dirty="0" smtClean="0"/>
              <a:t> </a:t>
            </a:r>
            <a:r>
              <a:rPr lang="en-IN" sz="2400" dirty="0" err="1"/>
              <a:t>int</a:t>
            </a:r>
            <a:r>
              <a:rPr lang="en-IN" sz="2400" dirty="0"/>
              <a:t> main</a:t>
            </a:r>
            <a:r>
              <a:rPr lang="en-IN" sz="2400" dirty="0" smtClean="0"/>
              <a:t>()</a:t>
            </a:r>
          </a:p>
          <a:p>
            <a:r>
              <a:rPr lang="en-IN" sz="2400" dirty="0" smtClean="0"/>
              <a:t> {</a:t>
            </a:r>
          </a:p>
          <a:p>
            <a:r>
              <a:rPr lang="en-IN" sz="2400" dirty="0" smtClean="0"/>
              <a:t>      </a:t>
            </a:r>
            <a:r>
              <a:rPr lang="en-IN" sz="2400" dirty="0"/>
              <a:t>C </a:t>
            </a:r>
            <a:r>
              <a:rPr lang="en-IN" sz="2400" dirty="0" err="1"/>
              <a:t>obj</a:t>
            </a:r>
            <a:r>
              <a:rPr lang="en-IN" sz="2400" dirty="0" smtClean="0"/>
              <a:t>;</a:t>
            </a:r>
          </a:p>
          <a:p>
            <a:r>
              <a:rPr lang="en-IN" sz="2400" dirty="0" smtClean="0"/>
              <a:t>      </a:t>
            </a:r>
            <a:r>
              <a:rPr lang="en-IN" sz="2400" dirty="0" err="1" smtClean="0"/>
              <a:t>obj.display</a:t>
            </a:r>
            <a:r>
              <a:rPr lang="en-IN" sz="2400" dirty="0" smtClean="0"/>
              <a:t>();</a:t>
            </a:r>
          </a:p>
          <a:p>
            <a:r>
              <a:rPr lang="en-IN" sz="2400" dirty="0" smtClean="0"/>
              <a:t>      return </a:t>
            </a:r>
            <a:r>
              <a:rPr lang="en-IN" sz="2400" dirty="0"/>
              <a:t>0</a:t>
            </a:r>
            <a:r>
              <a:rPr lang="en-IN" sz="2400" dirty="0" smtClean="0"/>
              <a:t>;</a:t>
            </a:r>
          </a:p>
          <a:p>
            <a:r>
              <a:rPr lang="en-IN" sz="2400" dirty="0" smtClean="0"/>
              <a:t> </a:t>
            </a:r>
            <a:r>
              <a:rPr lang="en-IN" sz="2400" dirty="0"/>
              <a:t>}</a:t>
            </a:r>
            <a:endParaRPr lang="en-IN" sz="2400" dirty="0"/>
          </a:p>
        </p:txBody>
      </p:sp>
    </p:spTree>
    <p:extLst>
      <p:ext uri="{BB962C8B-B14F-4D97-AF65-F5344CB8AC3E}">
        <p14:creationId xmlns:p14="http://schemas.microsoft.com/office/powerpoint/2010/main" val="325770105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41255"/>
            <a:ext cx="9143999" cy="1938992"/>
          </a:xfrm>
          <a:prstGeom prst="rect">
            <a:avLst/>
          </a:prstGeom>
        </p:spPr>
        <p:txBody>
          <a:bodyPr wrap="square">
            <a:spAutoFit/>
          </a:bodyPr>
          <a:lstStyle/>
          <a:p>
            <a:r>
              <a:rPr lang="en-IN" sz="2400" b="1" dirty="0">
                <a:solidFill>
                  <a:srgbClr val="B31166"/>
                </a:solidFill>
                <a:latin typeface="Comic Sans MS" pitchFamily="66" charset="0"/>
              </a:rPr>
              <a:t>Hierarchical Inheritance</a:t>
            </a:r>
            <a:r>
              <a:rPr lang="en-IN" sz="2400" dirty="0" smtClean="0">
                <a:solidFill>
                  <a:srgbClr val="B31166"/>
                </a:solidFill>
                <a:latin typeface="Comic Sans MS" pitchFamily="66" charset="0"/>
              </a:rPr>
              <a:t>:</a:t>
            </a:r>
          </a:p>
          <a:p>
            <a:endParaRPr lang="en-IN" sz="2400" dirty="0" smtClean="0">
              <a:latin typeface="Comic Sans MS" pitchFamily="66" charset="0"/>
            </a:endParaRPr>
          </a:p>
          <a:p>
            <a:r>
              <a:rPr lang="en-IN" sz="2400" dirty="0" smtClean="0">
                <a:latin typeface="Comic Sans MS" pitchFamily="66" charset="0"/>
              </a:rPr>
              <a:t> </a:t>
            </a:r>
            <a:r>
              <a:rPr lang="en-IN" sz="2400" dirty="0">
                <a:latin typeface="Comic Sans MS" pitchFamily="66" charset="0"/>
              </a:rPr>
              <a:t>In this type of inheritance, more than one sub class is inherited from a single base class. i.e. more than one derived class is created from a single base class.</a:t>
            </a:r>
          </a:p>
        </p:txBody>
      </p:sp>
      <p:pic>
        <p:nvPicPr>
          <p:cNvPr id="5" name="Picture 4"/>
          <p:cNvPicPr>
            <a:picLocks noChangeAspect="1"/>
          </p:cNvPicPr>
          <p:nvPr/>
        </p:nvPicPr>
        <p:blipFill>
          <a:blip r:embed="rId2">
            <a:extLst>
              <a:ext uri="{BEBA8EAE-BF5A-486C-A8C5-ECC9F3942E4B}">
                <a14:imgProps xmlns:a14="http://schemas.microsoft.com/office/drawing/2010/main">
                  <a14:imgLayer r:embed="rId3">
                    <a14:imgEffect>
                      <a14:backgroundRemoval t="0" b="100000" l="0" r="99762">
                        <a14:backgroundMark x1="13214" y1="30337" x2="13214" y2="30337"/>
                        <a14:backgroundMark x1="13452" y1="30337" x2="33810" y2="15449"/>
                        <a14:backgroundMark x1="34048" y1="14607" x2="8333" y2="13483"/>
                        <a14:backgroundMark x1="8452" y1="13483" x2="5357" y2="55618"/>
                        <a14:backgroundMark x1="5714" y1="56461" x2="13929" y2="27528"/>
                        <a14:backgroundMark x1="13929" y1="29213" x2="31071" y2="27528"/>
                        <a14:backgroundMark x1="44524" y1="49438" x2="44524" y2="49438"/>
                        <a14:backgroundMark x1="44524" y1="49438" x2="58810" y2="56180"/>
                        <a14:backgroundMark x1="60595" y1="12079" x2="93095" y2="52809"/>
                        <a14:backgroundMark x1="93214" y1="53090" x2="96548" y2="6180"/>
                        <a14:backgroundMark x1="96548" y1="6180" x2="61310" y2="12640"/>
                      </a14:backgroundRemoval>
                    </a14:imgEffect>
                  </a14:imgLayer>
                </a14:imgProps>
              </a:ext>
              <a:ext uri="{28A0092B-C50C-407E-A947-70E740481C1C}">
                <a14:useLocalDpi xmlns:a14="http://schemas.microsoft.com/office/drawing/2010/main" val="0"/>
              </a:ext>
            </a:extLst>
          </a:blip>
          <a:stretch>
            <a:fillRect/>
          </a:stretch>
        </p:blipFill>
        <p:spPr>
          <a:xfrm>
            <a:off x="549483" y="2708920"/>
            <a:ext cx="8002117" cy="3391373"/>
          </a:xfrm>
          <a:prstGeom prst="rect">
            <a:avLst/>
          </a:prstGeom>
        </p:spPr>
      </p:pic>
    </p:spTree>
    <p:extLst>
      <p:ext uri="{BB962C8B-B14F-4D97-AF65-F5344CB8AC3E}">
        <p14:creationId xmlns:p14="http://schemas.microsoft.com/office/powerpoint/2010/main" val="241668148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 name="TextBox 2"/>
          <p:cNvSpPr txBox="1"/>
          <p:nvPr/>
        </p:nvSpPr>
        <p:spPr>
          <a:xfrm>
            <a:off x="1042987" y="0"/>
            <a:ext cx="5410200" cy="7140416"/>
          </a:xfrm>
          <a:prstGeom prst="rect">
            <a:avLst/>
          </a:prstGeom>
          <a:noFill/>
        </p:spPr>
        <p:txBody>
          <a:bodyPr wrap="square" rtlCol="0">
            <a:spAutoFit/>
          </a:bodyPr>
          <a:lstStyle/>
          <a:p>
            <a:pPr fontAlgn="base"/>
            <a:r>
              <a:rPr lang="en-IN" sz="2000" dirty="0" smtClean="0">
                <a:latin typeface="Californian FB" pitchFamily="18" charset="0"/>
              </a:rPr>
              <a:t>#</a:t>
            </a:r>
            <a:r>
              <a:rPr lang="en-IN" sz="2000" dirty="0">
                <a:latin typeface="Californian FB" pitchFamily="18" charset="0"/>
              </a:rPr>
              <a:t>include &lt;</a:t>
            </a:r>
            <a:r>
              <a:rPr lang="en-IN" sz="2000" dirty="0" err="1">
                <a:latin typeface="Californian FB" pitchFamily="18" charset="0"/>
              </a:rPr>
              <a:t>iostream</a:t>
            </a:r>
            <a:r>
              <a:rPr lang="en-IN" sz="2000" dirty="0">
                <a:latin typeface="Californian FB" pitchFamily="18" charset="0"/>
              </a:rPr>
              <a:t>&gt; </a:t>
            </a:r>
          </a:p>
          <a:p>
            <a:pPr fontAlgn="base"/>
            <a:r>
              <a:rPr lang="en-IN" sz="2000" dirty="0">
                <a:latin typeface="Californian FB" pitchFamily="18" charset="0"/>
              </a:rPr>
              <a:t>using namespace </a:t>
            </a:r>
            <a:r>
              <a:rPr lang="en-IN" sz="2000" dirty="0" err="1">
                <a:latin typeface="Californian FB" pitchFamily="18" charset="0"/>
              </a:rPr>
              <a:t>std</a:t>
            </a:r>
            <a:r>
              <a:rPr lang="en-IN" sz="2000" dirty="0">
                <a:latin typeface="Californian FB" pitchFamily="18" charset="0"/>
              </a:rPr>
              <a:t>; </a:t>
            </a:r>
            <a:r>
              <a:rPr lang="en-IN" sz="2000" dirty="0" smtClean="0">
                <a:latin typeface="Californian FB" pitchFamily="18" charset="0"/>
              </a:rPr>
              <a:t> </a:t>
            </a:r>
            <a:endParaRPr lang="en-IN" sz="2000" dirty="0">
              <a:latin typeface="Californian FB" pitchFamily="18" charset="0"/>
            </a:endParaRPr>
          </a:p>
          <a:p>
            <a:pPr fontAlgn="base"/>
            <a:r>
              <a:rPr lang="en-IN" sz="2000" dirty="0">
                <a:latin typeface="Californian FB" pitchFamily="18" charset="0"/>
              </a:rPr>
              <a:t>class Vehicle  </a:t>
            </a:r>
          </a:p>
          <a:p>
            <a:pPr fontAlgn="base"/>
            <a:r>
              <a:rPr lang="en-IN" sz="2000" dirty="0">
                <a:latin typeface="Californian FB" pitchFamily="18" charset="0"/>
              </a:rPr>
              <a:t>{ </a:t>
            </a:r>
          </a:p>
          <a:p>
            <a:pPr fontAlgn="base"/>
            <a:r>
              <a:rPr lang="en-IN" sz="2000" dirty="0">
                <a:latin typeface="Californian FB" pitchFamily="18" charset="0"/>
              </a:rPr>
              <a:t>  public: </a:t>
            </a:r>
          </a:p>
          <a:p>
            <a:pPr fontAlgn="base"/>
            <a:r>
              <a:rPr lang="en-IN" sz="2000" dirty="0">
                <a:latin typeface="Californian FB" pitchFamily="18" charset="0"/>
              </a:rPr>
              <a:t>    Vehicle() </a:t>
            </a:r>
          </a:p>
          <a:p>
            <a:pPr fontAlgn="base"/>
            <a:r>
              <a:rPr lang="en-IN" sz="2000" dirty="0">
                <a:latin typeface="Californian FB" pitchFamily="18" charset="0"/>
              </a:rPr>
              <a:t>    { </a:t>
            </a:r>
          </a:p>
          <a:p>
            <a:pPr fontAlgn="base"/>
            <a:r>
              <a:rPr lang="en-IN" sz="2000" dirty="0">
                <a:latin typeface="Californian FB" pitchFamily="18" charset="0"/>
              </a:rPr>
              <a:t>      </a:t>
            </a:r>
            <a:r>
              <a:rPr lang="en-IN" sz="2000" dirty="0" err="1">
                <a:latin typeface="Californian FB" pitchFamily="18" charset="0"/>
              </a:rPr>
              <a:t>cout</a:t>
            </a:r>
            <a:r>
              <a:rPr lang="en-IN" sz="2000" dirty="0">
                <a:latin typeface="Californian FB" pitchFamily="18" charset="0"/>
              </a:rPr>
              <a:t> &lt;&lt; "This is a Vehicle" &lt;&lt; </a:t>
            </a:r>
            <a:r>
              <a:rPr lang="en-IN" sz="2000" dirty="0" err="1">
                <a:latin typeface="Californian FB" pitchFamily="18" charset="0"/>
              </a:rPr>
              <a:t>endl</a:t>
            </a:r>
            <a:r>
              <a:rPr lang="en-IN" sz="2000" dirty="0">
                <a:latin typeface="Californian FB" pitchFamily="18" charset="0"/>
              </a:rPr>
              <a:t>; </a:t>
            </a:r>
          </a:p>
          <a:p>
            <a:pPr fontAlgn="base"/>
            <a:r>
              <a:rPr lang="en-IN" sz="2000" dirty="0">
                <a:latin typeface="Californian FB" pitchFamily="18" charset="0"/>
              </a:rPr>
              <a:t>    } </a:t>
            </a:r>
          </a:p>
          <a:p>
            <a:pPr fontAlgn="base"/>
            <a:r>
              <a:rPr lang="en-IN" sz="2000" dirty="0">
                <a:latin typeface="Californian FB" pitchFamily="18" charset="0"/>
              </a:rPr>
              <a:t>}; </a:t>
            </a:r>
            <a:r>
              <a:rPr lang="en-IN" sz="2000" dirty="0" smtClean="0">
                <a:latin typeface="Californian FB" pitchFamily="18" charset="0"/>
              </a:rPr>
              <a:t>// </a:t>
            </a:r>
            <a:r>
              <a:rPr lang="en-IN" sz="2000" dirty="0">
                <a:latin typeface="Californian FB" pitchFamily="18" charset="0"/>
              </a:rPr>
              <a:t>first sub class  </a:t>
            </a:r>
          </a:p>
          <a:p>
            <a:pPr fontAlgn="base"/>
            <a:r>
              <a:rPr lang="en-IN" sz="2000" dirty="0">
                <a:latin typeface="Californian FB" pitchFamily="18" charset="0"/>
              </a:rPr>
              <a:t>class Car: public Vehicle </a:t>
            </a:r>
          </a:p>
          <a:p>
            <a:pPr fontAlgn="base"/>
            <a:r>
              <a:rPr lang="en-IN" sz="2000" dirty="0">
                <a:latin typeface="Californian FB" pitchFamily="18" charset="0"/>
              </a:rPr>
              <a:t>{ </a:t>
            </a:r>
          </a:p>
          <a:p>
            <a:pPr fontAlgn="base"/>
            <a:r>
              <a:rPr lang="en-IN" sz="2000" dirty="0">
                <a:latin typeface="Californian FB" pitchFamily="18" charset="0"/>
              </a:rPr>
              <a:t>}; </a:t>
            </a:r>
            <a:r>
              <a:rPr lang="en-IN" sz="2000" dirty="0" smtClean="0">
                <a:latin typeface="Californian FB" pitchFamily="18" charset="0"/>
              </a:rPr>
              <a:t>// </a:t>
            </a:r>
            <a:r>
              <a:rPr lang="en-IN" sz="2000" dirty="0">
                <a:latin typeface="Californian FB" pitchFamily="18" charset="0"/>
              </a:rPr>
              <a:t>second sub class </a:t>
            </a:r>
          </a:p>
          <a:p>
            <a:pPr fontAlgn="base"/>
            <a:r>
              <a:rPr lang="en-IN" sz="2000" dirty="0">
                <a:latin typeface="Californian FB" pitchFamily="18" charset="0"/>
              </a:rPr>
              <a:t>class Bus: public Vehicle </a:t>
            </a:r>
          </a:p>
          <a:p>
            <a:pPr fontAlgn="base"/>
            <a:r>
              <a:rPr lang="en-IN" sz="2000" dirty="0">
                <a:latin typeface="Californian FB" pitchFamily="18" charset="0"/>
              </a:rPr>
              <a:t>{    </a:t>
            </a:r>
          </a:p>
          <a:p>
            <a:pPr fontAlgn="base"/>
            <a:r>
              <a:rPr lang="en-IN" sz="2000" dirty="0">
                <a:latin typeface="Californian FB" pitchFamily="18" charset="0"/>
              </a:rPr>
              <a:t>}; </a:t>
            </a:r>
          </a:p>
          <a:p>
            <a:pPr fontAlgn="base"/>
            <a:r>
              <a:rPr lang="en-IN" sz="2000" dirty="0" err="1" smtClean="0">
                <a:latin typeface="Californian FB" pitchFamily="18" charset="0"/>
              </a:rPr>
              <a:t>int</a:t>
            </a:r>
            <a:r>
              <a:rPr lang="en-IN" sz="2000" dirty="0" smtClean="0">
                <a:latin typeface="Californian FB" pitchFamily="18" charset="0"/>
              </a:rPr>
              <a:t> </a:t>
            </a:r>
            <a:r>
              <a:rPr lang="en-IN" sz="2000" dirty="0">
                <a:latin typeface="Californian FB" pitchFamily="18" charset="0"/>
              </a:rPr>
              <a:t>main() </a:t>
            </a:r>
          </a:p>
          <a:p>
            <a:pPr fontAlgn="base"/>
            <a:r>
              <a:rPr lang="en-IN" sz="2000" dirty="0">
                <a:latin typeface="Californian FB" pitchFamily="18" charset="0"/>
              </a:rPr>
              <a:t>{ </a:t>
            </a:r>
          </a:p>
          <a:p>
            <a:pPr fontAlgn="base"/>
            <a:r>
              <a:rPr lang="en-IN" sz="2000" dirty="0">
                <a:latin typeface="Californian FB" pitchFamily="18" charset="0"/>
              </a:rPr>
              <a:t>    Car obj1; </a:t>
            </a:r>
          </a:p>
          <a:p>
            <a:pPr fontAlgn="base"/>
            <a:r>
              <a:rPr lang="en-IN" sz="2000" dirty="0">
                <a:latin typeface="Californian FB" pitchFamily="18" charset="0"/>
              </a:rPr>
              <a:t>    Bus obj2; </a:t>
            </a:r>
          </a:p>
          <a:p>
            <a:pPr fontAlgn="base"/>
            <a:r>
              <a:rPr lang="en-IN" sz="2000" dirty="0">
                <a:latin typeface="Californian FB" pitchFamily="18" charset="0"/>
              </a:rPr>
              <a:t>    return 0; </a:t>
            </a:r>
          </a:p>
          <a:p>
            <a:pPr fontAlgn="base"/>
            <a:r>
              <a:rPr lang="en-IN" sz="2000" dirty="0">
                <a:latin typeface="Californian FB" pitchFamily="18" charset="0"/>
              </a:rPr>
              <a:t>} </a:t>
            </a:r>
          </a:p>
          <a:p>
            <a:endParaRPr lang="en-IN" dirty="0"/>
          </a:p>
        </p:txBody>
      </p:sp>
    </p:spTree>
    <p:extLst>
      <p:ext uri="{BB962C8B-B14F-4D97-AF65-F5344CB8AC3E}">
        <p14:creationId xmlns:p14="http://schemas.microsoft.com/office/powerpoint/2010/main" val="293918027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4966" y="1506544"/>
            <a:ext cx="8229600" cy="5391219"/>
          </a:xfrm>
          <a:prstGeom prst="rect">
            <a:avLst/>
          </a:prstGeom>
          <a:noFill/>
        </p:spPr>
        <p:txBody>
          <a:bodyPr wrap="square" rtlCol="0">
            <a:spAutoFit/>
          </a:bodyPr>
          <a:lstStyle/>
          <a:p>
            <a:pPr marL="457200" indent="-457200">
              <a:spcBef>
                <a:spcPts val="700"/>
              </a:spcBef>
              <a:spcAft>
                <a:spcPts val="700"/>
              </a:spcAft>
              <a:buFont typeface="Arial" pitchFamily="34" charset="0"/>
              <a:buChar char="•"/>
            </a:pPr>
            <a:r>
              <a:rPr lang="en-US" sz="2200" b="1" dirty="0" smtClean="0">
                <a:latin typeface="Comic Sans MS" pitchFamily="66" charset="0"/>
              </a:rPr>
              <a:t>The wrapping up of data and functions into a single unit ( called class ) is known as encapsulation. Data encapsulation is the most striking feature of class. </a:t>
            </a:r>
          </a:p>
          <a:p>
            <a:pPr marL="457200" indent="-457200">
              <a:spcBef>
                <a:spcPts val="700"/>
              </a:spcBef>
              <a:spcAft>
                <a:spcPts val="700"/>
              </a:spcAft>
              <a:buFont typeface="Arial" pitchFamily="34" charset="0"/>
              <a:buChar char="•"/>
            </a:pPr>
            <a:r>
              <a:rPr lang="en-US" sz="2200" b="1" dirty="0" smtClean="0">
                <a:latin typeface="Comic Sans MS" pitchFamily="66" charset="0"/>
              </a:rPr>
              <a:t>The data is not accessible to the outside world, and only those functions which are wrapped in the class can access it. These functions provide the interface between the object’s data and the program. </a:t>
            </a:r>
          </a:p>
          <a:p>
            <a:pPr marL="457200" indent="-457200">
              <a:spcBef>
                <a:spcPts val="700"/>
              </a:spcBef>
              <a:spcAft>
                <a:spcPts val="700"/>
              </a:spcAft>
              <a:buFont typeface="Arial" pitchFamily="34" charset="0"/>
              <a:buChar char="•"/>
            </a:pPr>
            <a:r>
              <a:rPr lang="en-US" sz="2200" b="1" dirty="0">
                <a:latin typeface="Comic Sans MS" pitchFamily="66" charset="0"/>
              </a:rPr>
              <a:t>It is the technique of making the fields in a class private and providing access to the fields via public methods.</a:t>
            </a:r>
          </a:p>
          <a:p>
            <a:pPr marL="457200" indent="-457200">
              <a:spcBef>
                <a:spcPts val="700"/>
              </a:spcBef>
              <a:spcAft>
                <a:spcPts val="700"/>
              </a:spcAft>
              <a:buFont typeface="Arial" pitchFamily="34" charset="0"/>
              <a:buChar char="•"/>
            </a:pPr>
            <a:r>
              <a:rPr lang="en-US" sz="2200" b="1" dirty="0">
                <a:latin typeface="Comic Sans MS" pitchFamily="66" charset="0"/>
              </a:rPr>
              <a:t>Is also referred to as </a:t>
            </a:r>
            <a:r>
              <a:rPr lang="en-US" sz="2200" b="1" u="sng" dirty="0">
                <a:latin typeface="Comic Sans MS" pitchFamily="66" charset="0"/>
              </a:rPr>
              <a:t>data hiding</a:t>
            </a:r>
          </a:p>
          <a:p>
            <a:pPr marL="457200" indent="-457200">
              <a:spcBef>
                <a:spcPts val="700"/>
              </a:spcBef>
              <a:spcAft>
                <a:spcPts val="700"/>
              </a:spcAft>
              <a:buFont typeface="Arial" pitchFamily="34" charset="0"/>
              <a:buChar char="•"/>
            </a:pPr>
            <a:endParaRPr lang="en-US" sz="2200" b="1" dirty="0" smtClean="0">
              <a:latin typeface="Comic Sans MS" pitchFamily="66" charset="0"/>
            </a:endParaRPr>
          </a:p>
          <a:p>
            <a:pPr marL="457200" indent="-457200">
              <a:spcBef>
                <a:spcPts val="700"/>
              </a:spcBef>
              <a:spcAft>
                <a:spcPts val="700"/>
              </a:spcAft>
              <a:buFont typeface="Arial" pitchFamily="34" charset="0"/>
              <a:buChar char="•"/>
            </a:pPr>
            <a:endParaRPr lang="en-US" sz="2200" b="1" dirty="0" smtClean="0">
              <a:latin typeface="Comic Sans MS" pitchFamily="66" charset="0"/>
            </a:endParaRPr>
          </a:p>
        </p:txBody>
      </p:sp>
      <p:sp>
        <p:nvSpPr>
          <p:cNvPr id="3" name="TextBox 2"/>
          <p:cNvSpPr txBox="1"/>
          <p:nvPr/>
        </p:nvSpPr>
        <p:spPr>
          <a:xfrm>
            <a:off x="381000" y="249381"/>
            <a:ext cx="7772400" cy="830997"/>
          </a:xfrm>
          <a:prstGeom prst="rect">
            <a:avLst/>
          </a:prstGeom>
          <a:noFill/>
        </p:spPr>
        <p:txBody>
          <a:bodyPr wrap="square" rtlCol="0">
            <a:spAutoFit/>
          </a:bodyPr>
          <a:lstStyle/>
          <a:p>
            <a:r>
              <a:rPr lang="en-US" sz="4800" dirty="0" smtClean="0">
                <a:solidFill>
                  <a:srgbClr val="B31166"/>
                </a:solidFill>
                <a:latin typeface="Cooper Black" pitchFamily="18" charset="0"/>
              </a:rPr>
              <a:t>What is Encapsulation??</a:t>
            </a:r>
            <a:endParaRPr lang="en-US" sz="4800" dirty="0">
              <a:solidFill>
                <a:srgbClr val="B31166"/>
              </a:solidFill>
              <a:latin typeface="Cooper Black" pitchFamily="18" charset="0"/>
            </a:endParaRPr>
          </a:p>
        </p:txBody>
      </p:sp>
    </p:spTree>
    <p:extLst>
      <p:ext uri="{BB962C8B-B14F-4D97-AF65-F5344CB8AC3E}">
        <p14:creationId xmlns:p14="http://schemas.microsoft.com/office/powerpoint/2010/main" val="125683330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548" y="0"/>
            <a:ext cx="4953000" cy="7432804"/>
          </a:xfrm>
          <a:prstGeom prst="rect">
            <a:avLst/>
          </a:prstGeom>
          <a:noFill/>
        </p:spPr>
        <p:txBody>
          <a:bodyPr wrap="square" rtlCol="0">
            <a:spAutoFit/>
          </a:bodyPr>
          <a:lstStyle/>
          <a:p>
            <a:pPr fontAlgn="base"/>
            <a:r>
              <a:rPr lang="en-US" sz="1600" b="1" u="sng" dirty="0" smtClean="0">
                <a:solidFill>
                  <a:schemeClr val="accent1"/>
                </a:solidFill>
                <a:latin typeface="Comic Sans MS" pitchFamily="66" charset="0"/>
              </a:rPr>
              <a:t>C++ program to explain encapsulation</a:t>
            </a:r>
            <a:endParaRPr lang="en-US" sz="1600" b="1" u="sng" dirty="0">
              <a:solidFill>
                <a:schemeClr val="accent1"/>
              </a:solidFill>
              <a:latin typeface="Comic Sans MS" pitchFamily="66" charset="0"/>
            </a:endParaRPr>
          </a:p>
          <a:p>
            <a:pPr fontAlgn="base"/>
            <a:r>
              <a:rPr lang="en-US" sz="1400" dirty="0">
                <a:latin typeface="Comic Sans MS" pitchFamily="66" charset="0"/>
              </a:rPr>
              <a:t>  </a:t>
            </a:r>
          </a:p>
          <a:p>
            <a:pPr fontAlgn="base"/>
            <a:r>
              <a:rPr lang="en-US" sz="1400" dirty="0">
                <a:latin typeface="Comic Sans MS" pitchFamily="66" charset="0"/>
              </a:rPr>
              <a:t>#</a:t>
            </a:r>
            <a:r>
              <a:rPr lang="en-US" sz="1400" dirty="0" smtClean="0">
                <a:latin typeface="Comic Sans MS" pitchFamily="66" charset="0"/>
              </a:rPr>
              <a:t>include&lt;iostream&gt; </a:t>
            </a:r>
            <a:endParaRPr lang="en-US" sz="1400" dirty="0">
              <a:latin typeface="Comic Sans MS" pitchFamily="66" charset="0"/>
            </a:endParaRPr>
          </a:p>
          <a:p>
            <a:pPr fontAlgn="base"/>
            <a:r>
              <a:rPr lang="en-US" sz="1400" dirty="0">
                <a:latin typeface="Comic Sans MS" pitchFamily="66" charset="0"/>
              </a:rPr>
              <a:t>using namespace std; </a:t>
            </a:r>
          </a:p>
          <a:p>
            <a:pPr fontAlgn="base"/>
            <a:r>
              <a:rPr lang="en-US" sz="1400" dirty="0">
                <a:latin typeface="Comic Sans MS" pitchFamily="66" charset="0"/>
              </a:rPr>
              <a:t>  </a:t>
            </a:r>
          </a:p>
          <a:p>
            <a:pPr fontAlgn="base"/>
            <a:r>
              <a:rPr lang="en-US" sz="1400" dirty="0">
                <a:latin typeface="Comic Sans MS" pitchFamily="66" charset="0"/>
              </a:rPr>
              <a:t>class Encapsulation </a:t>
            </a:r>
          </a:p>
          <a:p>
            <a:pPr fontAlgn="base"/>
            <a:r>
              <a:rPr lang="en-US" sz="1400" dirty="0">
                <a:latin typeface="Comic Sans MS" pitchFamily="66" charset="0"/>
              </a:rPr>
              <a:t>{ </a:t>
            </a:r>
          </a:p>
          <a:p>
            <a:pPr fontAlgn="base"/>
            <a:r>
              <a:rPr lang="en-US" sz="1400" dirty="0">
                <a:latin typeface="Comic Sans MS" pitchFamily="66" charset="0"/>
              </a:rPr>
              <a:t>    private: </a:t>
            </a:r>
          </a:p>
          <a:p>
            <a:pPr fontAlgn="base"/>
            <a:r>
              <a:rPr lang="en-US" sz="1400" dirty="0">
                <a:latin typeface="Comic Sans MS" pitchFamily="66" charset="0"/>
              </a:rPr>
              <a:t>        int x; </a:t>
            </a:r>
          </a:p>
          <a:p>
            <a:pPr fontAlgn="base"/>
            <a:r>
              <a:rPr lang="en-US" sz="1400" dirty="0">
                <a:latin typeface="Comic Sans MS" pitchFamily="66" charset="0"/>
              </a:rPr>
              <a:t>          </a:t>
            </a:r>
          </a:p>
          <a:p>
            <a:pPr fontAlgn="base"/>
            <a:r>
              <a:rPr lang="en-US" sz="1400" dirty="0">
                <a:latin typeface="Comic Sans MS" pitchFamily="66" charset="0"/>
              </a:rPr>
              <a:t>    public: </a:t>
            </a:r>
          </a:p>
          <a:p>
            <a:pPr fontAlgn="base"/>
            <a:r>
              <a:rPr lang="en-US" sz="1400" dirty="0">
                <a:latin typeface="Comic Sans MS" pitchFamily="66" charset="0"/>
              </a:rPr>
              <a:t>  </a:t>
            </a:r>
          </a:p>
          <a:p>
            <a:pPr fontAlgn="base"/>
            <a:r>
              <a:rPr lang="en-US" sz="1400" dirty="0">
                <a:latin typeface="Comic Sans MS" pitchFamily="66" charset="0"/>
              </a:rPr>
              <a:t>        void set</a:t>
            </a:r>
            <a:r>
              <a:rPr lang="en-US" sz="1400" dirty="0" smtClean="0">
                <a:latin typeface="Comic Sans MS" pitchFamily="66" charset="0"/>
              </a:rPr>
              <a:t>( int </a:t>
            </a:r>
            <a:r>
              <a:rPr lang="en-US" sz="1400" dirty="0">
                <a:latin typeface="Comic Sans MS" pitchFamily="66" charset="0"/>
              </a:rPr>
              <a:t>a) </a:t>
            </a:r>
          </a:p>
          <a:p>
            <a:pPr fontAlgn="base"/>
            <a:r>
              <a:rPr lang="en-US" sz="1400" dirty="0">
                <a:latin typeface="Comic Sans MS" pitchFamily="66" charset="0"/>
              </a:rPr>
              <a:t>        { </a:t>
            </a:r>
          </a:p>
          <a:p>
            <a:pPr fontAlgn="base"/>
            <a:r>
              <a:rPr lang="en-US" sz="1400" dirty="0">
                <a:latin typeface="Comic Sans MS" pitchFamily="66" charset="0"/>
              </a:rPr>
              <a:t>            x =a; </a:t>
            </a:r>
          </a:p>
          <a:p>
            <a:pPr fontAlgn="base"/>
            <a:r>
              <a:rPr lang="en-US" sz="1400" dirty="0">
                <a:latin typeface="Comic Sans MS" pitchFamily="66" charset="0"/>
              </a:rPr>
              <a:t>        } </a:t>
            </a:r>
            <a:endParaRPr lang="en-US" sz="1400" dirty="0" smtClean="0">
              <a:latin typeface="Comic Sans MS" pitchFamily="66" charset="0"/>
            </a:endParaRPr>
          </a:p>
          <a:p>
            <a:pPr fontAlgn="base"/>
            <a:r>
              <a:rPr lang="en-US" sz="1400" dirty="0" err="1" smtClean="0">
                <a:latin typeface="Comic Sans MS" pitchFamily="66" charset="0"/>
              </a:rPr>
              <a:t>int</a:t>
            </a:r>
            <a:r>
              <a:rPr lang="en-US" sz="1400" dirty="0" smtClean="0">
                <a:latin typeface="Comic Sans MS" pitchFamily="66" charset="0"/>
              </a:rPr>
              <a:t> </a:t>
            </a:r>
            <a:r>
              <a:rPr lang="en-US" sz="1400" dirty="0">
                <a:latin typeface="Comic Sans MS" pitchFamily="66" charset="0"/>
              </a:rPr>
              <a:t>get() </a:t>
            </a:r>
          </a:p>
          <a:p>
            <a:pPr fontAlgn="base"/>
            <a:r>
              <a:rPr lang="en-US" sz="1400" dirty="0">
                <a:latin typeface="Comic Sans MS" pitchFamily="66" charset="0"/>
              </a:rPr>
              <a:t>        { </a:t>
            </a:r>
          </a:p>
          <a:p>
            <a:pPr fontAlgn="base"/>
            <a:r>
              <a:rPr lang="en-US" sz="1400" dirty="0">
                <a:latin typeface="Comic Sans MS" pitchFamily="66" charset="0"/>
              </a:rPr>
              <a:t>            return x; </a:t>
            </a:r>
          </a:p>
          <a:p>
            <a:pPr fontAlgn="base"/>
            <a:r>
              <a:rPr lang="en-US" sz="1400" dirty="0">
                <a:latin typeface="Comic Sans MS" pitchFamily="66" charset="0"/>
              </a:rPr>
              <a:t>        } </a:t>
            </a:r>
          </a:p>
          <a:p>
            <a:pPr fontAlgn="base"/>
            <a:r>
              <a:rPr lang="en-US" sz="1400" dirty="0">
                <a:latin typeface="Comic Sans MS" pitchFamily="66" charset="0"/>
              </a:rPr>
              <a:t>}; </a:t>
            </a:r>
          </a:p>
          <a:p>
            <a:pPr fontAlgn="base"/>
            <a:r>
              <a:rPr lang="en-US" sz="1400" dirty="0">
                <a:latin typeface="Comic Sans MS" pitchFamily="66" charset="0"/>
              </a:rPr>
              <a:t>   </a:t>
            </a:r>
          </a:p>
          <a:p>
            <a:pPr fontAlgn="base"/>
            <a:r>
              <a:rPr lang="en-US" sz="1400" dirty="0" err="1">
                <a:latin typeface="Comic Sans MS" pitchFamily="66" charset="0"/>
              </a:rPr>
              <a:t>int</a:t>
            </a:r>
            <a:r>
              <a:rPr lang="en-US" sz="1400" dirty="0">
                <a:latin typeface="Comic Sans MS" pitchFamily="66" charset="0"/>
              </a:rPr>
              <a:t> main() </a:t>
            </a:r>
          </a:p>
          <a:p>
            <a:pPr fontAlgn="base"/>
            <a:r>
              <a:rPr lang="en-US" sz="1400" dirty="0">
                <a:latin typeface="Comic Sans MS" pitchFamily="66" charset="0"/>
              </a:rPr>
              <a:t>{ </a:t>
            </a:r>
          </a:p>
          <a:p>
            <a:pPr fontAlgn="base"/>
            <a:r>
              <a:rPr lang="en-US" sz="1400" dirty="0">
                <a:latin typeface="Comic Sans MS" pitchFamily="66" charset="0"/>
              </a:rPr>
              <a:t>    Encapsulation </a:t>
            </a:r>
            <a:r>
              <a:rPr lang="en-US" sz="1400" dirty="0" err="1">
                <a:latin typeface="Comic Sans MS" pitchFamily="66" charset="0"/>
              </a:rPr>
              <a:t>obj</a:t>
            </a:r>
            <a:r>
              <a:rPr lang="en-US" sz="1400" dirty="0">
                <a:latin typeface="Comic Sans MS" pitchFamily="66" charset="0"/>
              </a:rPr>
              <a:t>; </a:t>
            </a:r>
          </a:p>
          <a:p>
            <a:pPr fontAlgn="base"/>
            <a:r>
              <a:rPr lang="en-US" sz="1400" dirty="0">
                <a:latin typeface="Comic Sans MS" pitchFamily="66" charset="0"/>
              </a:rPr>
              <a:t>      </a:t>
            </a:r>
          </a:p>
          <a:p>
            <a:pPr fontAlgn="base"/>
            <a:r>
              <a:rPr lang="en-US" sz="1400" dirty="0">
                <a:latin typeface="Comic Sans MS" pitchFamily="66" charset="0"/>
              </a:rPr>
              <a:t>    </a:t>
            </a:r>
            <a:r>
              <a:rPr lang="en-US" sz="1400" dirty="0" err="1">
                <a:latin typeface="Comic Sans MS" pitchFamily="66" charset="0"/>
              </a:rPr>
              <a:t>obj.set</a:t>
            </a:r>
            <a:r>
              <a:rPr lang="en-US" sz="1400" dirty="0">
                <a:latin typeface="Comic Sans MS" pitchFamily="66" charset="0"/>
              </a:rPr>
              <a:t>(5); </a:t>
            </a:r>
          </a:p>
          <a:p>
            <a:pPr fontAlgn="base"/>
            <a:r>
              <a:rPr lang="en-US" sz="1400" dirty="0">
                <a:latin typeface="Comic Sans MS" pitchFamily="66" charset="0"/>
              </a:rPr>
              <a:t>      </a:t>
            </a:r>
          </a:p>
          <a:p>
            <a:pPr fontAlgn="base"/>
            <a:r>
              <a:rPr lang="en-US" sz="1400" dirty="0">
                <a:latin typeface="Comic Sans MS" pitchFamily="66" charset="0"/>
              </a:rPr>
              <a:t>    </a:t>
            </a:r>
            <a:r>
              <a:rPr lang="en-US" sz="1400" dirty="0" err="1">
                <a:latin typeface="Comic Sans MS" pitchFamily="66" charset="0"/>
              </a:rPr>
              <a:t>cout</a:t>
            </a:r>
            <a:r>
              <a:rPr lang="en-US" sz="1400" dirty="0">
                <a:latin typeface="Comic Sans MS" pitchFamily="66" charset="0"/>
              </a:rPr>
              <a:t>&lt;&lt;</a:t>
            </a:r>
            <a:r>
              <a:rPr lang="en-US" sz="1400" dirty="0" err="1">
                <a:latin typeface="Comic Sans MS" pitchFamily="66" charset="0"/>
              </a:rPr>
              <a:t>obj.get</a:t>
            </a:r>
            <a:r>
              <a:rPr lang="en-US" sz="1400" dirty="0">
                <a:latin typeface="Comic Sans MS" pitchFamily="66" charset="0"/>
              </a:rPr>
              <a:t>(); </a:t>
            </a:r>
          </a:p>
          <a:p>
            <a:pPr fontAlgn="base"/>
            <a:r>
              <a:rPr lang="en-US" sz="1400" dirty="0">
                <a:latin typeface="Comic Sans MS" pitchFamily="66" charset="0"/>
              </a:rPr>
              <a:t>    return 0; </a:t>
            </a:r>
          </a:p>
          <a:p>
            <a:pPr fontAlgn="base"/>
            <a:r>
              <a:rPr lang="en-US" sz="1400" dirty="0">
                <a:latin typeface="Comic Sans MS" pitchFamily="66" charset="0"/>
              </a:rPr>
              <a:t>}</a:t>
            </a:r>
          </a:p>
          <a:p>
            <a:pPr fontAlgn="base"/>
            <a:endParaRPr lang="en-US" sz="1050" dirty="0">
              <a:latin typeface="Comic Sans MS" pitchFamily="66" charset="0"/>
            </a:endParaRPr>
          </a:p>
          <a:p>
            <a:pPr fontAlgn="base"/>
            <a:r>
              <a:rPr lang="en-US" sz="1400" dirty="0">
                <a:latin typeface="Comic Sans MS" pitchFamily="66" charset="0"/>
              </a:rPr>
              <a:t>          </a:t>
            </a:r>
          </a:p>
          <a:p>
            <a:pPr fontAlgn="base"/>
            <a:r>
              <a:rPr lang="en-US" sz="1400" dirty="0">
                <a:latin typeface="Comic Sans MS" pitchFamily="66" charset="0"/>
              </a:rPr>
              <a:t>      </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0400" y="1055718"/>
            <a:ext cx="6131474" cy="5321368"/>
          </a:xfrm>
          <a:prstGeom prst="rect">
            <a:avLst/>
          </a:prstGeom>
        </p:spPr>
      </p:pic>
    </p:spTree>
    <p:extLst>
      <p:ext uri="{BB962C8B-B14F-4D97-AF65-F5344CB8AC3E}">
        <p14:creationId xmlns:p14="http://schemas.microsoft.com/office/powerpoint/2010/main" val="290427762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277090"/>
            <a:ext cx="5257800" cy="769441"/>
          </a:xfrm>
          <a:prstGeom prst="rect">
            <a:avLst/>
          </a:prstGeom>
          <a:noFill/>
        </p:spPr>
        <p:txBody>
          <a:bodyPr wrap="square" rtlCol="0">
            <a:spAutoFit/>
          </a:bodyPr>
          <a:lstStyle/>
          <a:p>
            <a:r>
              <a:rPr lang="en-US" sz="4400" dirty="0" smtClean="0">
                <a:solidFill>
                  <a:srgbClr val="B31166"/>
                </a:solidFill>
                <a:latin typeface="Cooper Black" pitchFamily="18" charset="0"/>
              </a:rPr>
              <a:t>Polymorphism..!!</a:t>
            </a:r>
            <a:endParaRPr lang="en-US" sz="4400" dirty="0">
              <a:solidFill>
                <a:srgbClr val="B31166"/>
              </a:solidFill>
              <a:latin typeface="Cooper Black" pitchFamily="18" charset="0"/>
            </a:endParaRPr>
          </a:p>
        </p:txBody>
      </p:sp>
      <p:sp>
        <p:nvSpPr>
          <p:cNvPr id="3" name="TextBox 2"/>
          <p:cNvSpPr txBox="1"/>
          <p:nvPr/>
        </p:nvSpPr>
        <p:spPr>
          <a:xfrm>
            <a:off x="457200" y="1219200"/>
            <a:ext cx="8153400" cy="5755422"/>
          </a:xfrm>
          <a:prstGeom prst="rect">
            <a:avLst/>
          </a:prstGeom>
          <a:noFill/>
        </p:spPr>
        <p:txBody>
          <a:bodyPr wrap="square" rtlCol="0">
            <a:spAutoFit/>
          </a:bodyPr>
          <a:lstStyle/>
          <a:p>
            <a:pPr marL="285750" indent="-285750" fontAlgn="base">
              <a:buFont typeface="Arial" pitchFamily="34" charset="0"/>
              <a:buChar char="•"/>
            </a:pPr>
            <a:r>
              <a:rPr lang="en-US" sz="2300" dirty="0">
                <a:latin typeface="Comic Sans MS" pitchFamily="66" charset="0"/>
              </a:rPr>
              <a:t>The word polymorphism means having many forms. In simple words, we can define polymorphism as the ability of a message to be displayed in more than one </a:t>
            </a:r>
            <a:r>
              <a:rPr lang="en-US" sz="2300" dirty="0" smtClean="0">
                <a:latin typeface="Comic Sans MS" pitchFamily="66" charset="0"/>
              </a:rPr>
              <a:t>form.</a:t>
            </a:r>
            <a:endParaRPr lang="en-US" sz="2300" dirty="0">
              <a:latin typeface="Comic Sans MS" pitchFamily="66" charset="0"/>
            </a:endParaRPr>
          </a:p>
          <a:p>
            <a:pPr marL="285750" indent="-285750" fontAlgn="base">
              <a:buFont typeface="Arial" pitchFamily="34" charset="0"/>
              <a:buChar char="•"/>
            </a:pPr>
            <a:r>
              <a:rPr lang="en-US" sz="2300" dirty="0" smtClean="0">
                <a:latin typeface="Comic Sans MS" pitchFamily="66" charset="0"/>
              </a:rPr>
              <a:t>Real </a:t>
            </a:r>
            <a:r>
              <a:rPr lang="en-US" sz="2300" dirty="0">
                <a:latin typeface="Comic Sans MS" pitchFamily="66" charset="0"/>
              </a:rPr>
              <a:t>life example of polymorphism, a person at a same time can have different characteristic. Like a man at a same time is a father, a husband, a employee. So a same person posses have different behavior in different situations. This is called </a:t>
            </a:r>
            <a:r>
              <a:rPr lang="en-US" sz="2300" dirty="0" smtClean="0">
                <a:latin typeface="Comic Sans MS" pitchFamily="66" charset="0"/>
              </a:rPr>
              <a:t>polymorphism.</a:t>
            </a:r>
          </a:p>
          <a:p>
            <a:pPr marL="285750" indent="-285750" fontAlgn="base">
              <a:buFont typeface="Arial" pitchFamily="34" charset="0"/>
              <a:buChar char="•"/>
            </a:pPr>
            <a:r>
              <a:rPr lang="en-US" sz="2300" dirty="0" smtClean="0">
                <a:latin typeface="Comic Sans MS" pitchFamily="66" charset="0"/>
              </a:rPr>
              <a:t>Polymorphism </a:t>
            </a:r>
            <a:r>
              <a:rPr lang="en-US" sz="2300" dirty="0">
                <a:latin typeface="Comic Sans MS" pitchFamily="66" charset="0"/>
              </a:rPr>
              <a:t>is considered as one of the important features of Object Oriented Programming</a:t>
            </a:r>
            <a:r>
              <a:rPr lang="en-US" sz="2300" dirty="0" smtClean="0">
                <a:latin typeface="Comic Sans MS" pitchFamily="66" charset="0"/>
              </a:rPr>
              <a:t>.</a:t>
            </a:r>
          </a:p>
          <a:p>
            <a:pPr fontAlgn="base"/>
            <a:r>
              <a:rPr lang="en-US" sz="2300" dirty="0">
                <a:latin typeface="Comic Sans MS" pitchFamily="66" charset="0"/>
              </a:rPr>
              <a:t/>
            </a:r>
            <a:br>
              <a:rPr lang="en-US" sz="2300" dirty="0">
                <a:latin typeface="Comic Sans MS" pitchFamily="66" charset="0"/>
              </a:rPr>
            </a:br>
            <a:r>
              <a:rPr lang="en-US" sz="2300" b="1" dirty="0">
                <a:latin typeface="Comic Sans MS" pitchFamily="66" charset="0"/>
              </a:rPr>
              <a:t>In C++ polymorphism is mainly divided into two types</a:t>
            </a:r>
            <a:r>
              <a:rPr lang="en-US" sz="2300" b="1" dirty="0" smtClean="0">
                <a:latin typeface="Comic Sans MS" pitchFamily="66" charset="0"/>
              </a:rPr>
              <a:t>:</a:t>
            </a:r>
          </a:p>
          <a:p>
            <a:pPr fontAlgn="base"/>
            <a:endParaRPr lang="en-US" sz="2300" dirty="0">
              <a:latin typeface="Comic Sans MS" pitchFamily="66" charset="0"/>
            </a:endParaRPr>
          </a:p>
          <a:p>
            <a:pPr marL="285750" indent="-285750" fontAlgn="base">
              <a:buFont typeface="Arial" pitchFamily="34" charset="0"/>
              <a:buChar char="•"/>
            </a:pPr>
            <a:r>
              <a:rPr lang="en-US" sz="2300" dirty="0">
                <a:latin typeface="Comic Sans MS" pitchFamily="66" charset="0"/>
              </a:rPr>
              <a:t>Compile time Polymorphism</a:t>
            </a:r>
          </a:p>
          <a:p>
            <a:pPr marL="285750" indent="-285750" fontAlgn="base">
              <a:buFont typeface="Arial" pitchFamily="34" charset="0"/>
              <a:buChar char="•"/>
            </a:pPr>
            <a:r>
              <a:rPr lang="en-US" sz="2300" dirty="0">
                <a:latin typeface="Comic Sans MS" pitchFamily="66" charset="0"/>
              </a:rPr>
              <a:t>Runtime Polymorphism</a:t>
            </a:r>
          </a:p>
          <a:p>
            <a:pPr marL="285750" indent="-285750">
              <a:buFont typeface="Arial" pitchFamily="34" charset="0"/>
              <a:buChar char="•"/>
            </a:pPr>
            <a:endParaRPr lang="en-US" sz="2300" dirty="0">
              <a:latin typeface="Comic Sans MS" pitchFamily="66" charset="0"/>
            </a:endParaRPr>
          </a:p>
        </p:txBody>
      </p:sp>
    </p:spTree>
    <p:extLst>
      <p:ext uri="{BB962C8B-B14F-4D97-AF65-F5344CB8AC3E}">
        <p14:creationId xmlns:p14="http://schemas.microsoft.com/office/powerpoint/2010/main" val="419144653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52400" y="228600"/>
            <a:ext cx="8153400" cy="6001643"/>
          </a:xfrm>
          <a:prstGeom prst="rect">
            <a:avLst/>
          </a:prstGeom>
          <a:noFill/>
        </p:spPr>
        <p:txBody>
          <a:bodyPr wrap="square" rtlCol="0">
            <a:spAutoFit/>
          </a:bodyPr>
          <a:lstStyle/>
          <a:p>
            <a:pPr marL="342900" indent="-342900">
              <a:buAutoNum type="arabicParenR"/>
            </a:pPr>
            <a:r>
              <a:rPr lang="en-US" sz="2400" b="1" u="sng" dirty="0" smtClean="0">
                <a:solidFill>
                  <a:srgbClr val="B31166"/>
                </a:solidFill>
                <a:latin typeface="Comic Sans MS" pitchFamily="66" charset="0"/>
              </a:rPr>
              <a:t>Compile </a:t>
            </a:r>
            <a:r>
              <a:rPr lang="en-US" sz="2400" b="1" u="sng" dirty="0">
                <a:solidFill>
                  <a:srgbClr val="B31166"/>
                </a:solidFill>
                <a:latin typeface="Comic Sans MS" pitchFamily="66" charset="0"/>
              </a:rPr>
              <a:t>time </a:t>
            </a:r>
            <a:r>
              <a:rPr lang="en-US" sz="2400" b="1" u="sng" dirty="0" smtClean="0">
                <a:solidFill>
                  <a:srgbClr val="B31166"/>
                </a:solidFill>
                <a:latin typeface="Comic Sans MS" pitchFamily="66" charset="0"/>
              </a:rPr>
              <a:t>Polymorphism</a:t>
            </a:r>
          </a:p>
          <a:p>
            <a:r>
              <a:rPr lang="en-US" sz="2400" b="1" dirty="0"/>
              <a:t>	</a:t>
            </a:r>
            <a:r>
              <a:rPr lang="en-US" sz="2400" b="1" dirty="0" smtClean="0"/>
              <a:t>	</a:t>
            </a:r>
            <a:r>
              <a:rPr lang="en-US" sz="2400" dirty="0" smtClean="0">
                <a:latin typeface="Comic Sans MS" pitchFamily="66" charset="0"/>
              </a:rPr>
              <a:t>Function </a:t>
            </a:r>
            <a:r>
              <a:rPr lang="en-US" sz="2400" dirty="0">
                <a:latin typeface="Comic Sans MS" pitchFamily="66" charset="0"/>
              </a:rPr>
              <a:t>overloading and Operator overloading are perfect example of Compile time polymorphism</a:t>
            </a:r>
            <a:r>
              <a:rPr lang="en-US" sz="2400" dirty="0" smtClean="0"/>
              <a:t>.</a:t>
            </a:r>
          </a:p>
          <a:p>
            <a:endParaRPr lang="en-US" sz="2400" dirty="0" smtClean="0"/>
          </a:p>
          <a:p>
            <a:r>
              <a:rPr lang="en-US" sz="2400" b="1" dirty="0" smtClean="0">
                <a:latin typeface="Comic Sans MS" pitchFamily="66" charset="0"/>
              </a:rPr>
              <a:t>Compile </a:t>
            </a:r>
            <a:r>
              <a:rPr lang="en-US" sz="2400" b="1" dirty="0">
                <a:latin typeface="Comic Sans MS" pitchFamily="66" charset="0"/>
              </a:rPr>
              <a:t>time Polymorphism </a:t>
            </a:r>
            <a:r>
              <a:rPr lang="en-US" sz="2400" b="1" dirty="0" smtClean="0">
                <a:latin typeface="Comic Sans MS" pitchFamily="66" charset="0"/>
              </a:rPr>
              <a:t>Example</a:t>
            </a:r>
            <a:endParaRPr lang="en-US" sz="2400" b="1" dirty="0">
              <a:latin typeface="Comic Sans MS" pitchFamily="66" charset="0"/>
            </a:endParaRPr>
          </a:p>
          <a:p>
            <a:r>
              <a:rPr lang="en-US" sz="2400" dirty="0" smtClean="0">
                <a:latin typeface="Comic Sans MS" pitchFamily="66" charset="0"/>
              </a:rPr>
              <a:t>	</a:t>
            </a:r>
          </a:p>
          <a:p>
            <a:r>
              <a:rPr lang="en-US" sz="2400" dirty="0">
                <a:latin typeface="Comic Sans MS" pitchFamily="66" charset="0"/>
              </a:rPr>
              <a:t>	</a:t>
            </a:r>
            <a:r>
              <a:rPr lang="en-US" sz="2400" dirty="0" smtClean="0">
                <a:latin typeface="Comic Sans MS" pitchFamily="66" charset="0"/>
              </a:rPr>
              <a:t>In </a:t>
            </a:r>
            <a:r>
              <a:rPr lang="en-US" sz="2400" dirty="0">
                <a:latin typeface="Comic Sans MS" pitchFamily="66" charset="0"/>
              </a:rPr>
              <a:t>this example, we have two functions with same name but different number of arguments. Based on how many parameters we pass during function call determines which function is to be called, this is why it is considered as an example of polymorphism because in different conditions the output is different. Since, the call is determined during compile time thats why it is called compile time polymorphism</a:t>
            </a:r>
            <a:r>
              <a:rPr lang="en-US" sz="2400" dirty="0" smtClean="0">
                <a:latin typeface="Comic Sans MS" pitchFamily="66" charset="0"/>
              </a:rPr>
              <a:t>.</a:t>
            </a:r>
          </a:p>
          <a:p>
            <a:endParaRPr lang="en-US" sz="2400" dirty="0" smtClean="0">
              <a:latin typeface="Comic Sans MS" pitchFamily="66" charset="0"/>
            </a:endParaRPr>
          </a:p>
        </p:txBody>
      </p:sp>
    </p:spTree>
    <p:extLst>
      <p:ext uri="{BB962C8B-B14F-4D97-AF65-F5344CB8AC3E}">
        <p14:creationId xmlns:p14="http://schemas.microsoft.com/office/powerpoint/2010/main" val="242670225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782" y="13855"/>
            <a:ext cx="9123218" cy="7540526"/>
          </a:xfrm>
          <a:prstGeom prst="rect">
            <a:avLst/>
          </a:prstGeom>
          <a:noFill/>
        </p:spPr>
        <p:txBody>
          <a:bodyPr wrap="square" rtlCol="0">
            <a:spAutoFit/>
          </a:bodyPr>
          <a:lstStyle/>
          <a:p>
            <a:r>
              <a:rPr lang="en-US" sz="2800" b="1" u="sng" dirty="0" smtClean="0">
                <a:latin typeface="Comic Sans MS" pitchFamily="66" charset="0"/>
              </a:rPr>
              <a:t>Example:</a:t>
            </a:r>
          </a:p>
          <a:p>
            <a:endParaRPr lang="en-US" dirty="0"/>
          </a:p>
          <a:p>
            <a:r>
              <a:rPr lang="en-US" sz="1600" dirty="0" smtClean="0">
                <a:latin typeface="Comic Sans MS" pitchFamily="66" charset="0"/>
              </a:rPr>
              <a:t>#include </a:t>
            </a:r>
            <a:r>
              <a:rPr lang="en-US" sz="1600" dirty="0">
                <a:latin typeface="Comic Sans MS" pitchFamily="66" charset="0"/>
              </a:rPr>
              <a:t>&lt;iostream&gt; </a:t>
            </a:r>
          </a:p>
          <a:p>
            <a:r>
              <a:rPr lang="en-US" sz="1600" dirty="0">
                <a:latin typeface="Comic Sans MS" pitchFamily="66" charset="0"/>
              </a:rPr>
              <a:t>using namespace </a:t>
            </a:r>
            <a:r>
              <a:rPr lang="en-US" sz="1600" dirty="0" err="1">
                <a:latin typeface="Comic Sans MS" pitchFamily="66" charset="0"/>
              </a:rPr>
              <a:t>std</a:t>
            </a:r>
            <a:r>
              <a:rPr lang="en-US" sz="1600" dirty="0" smtClean="0">
                <a:latin typeface="Comic Sans MS" pitchFamily="66" charset="0"/>
              </a:rPr>
              <a:t>;</a:t>
            </a:r>
          </a:p>
          <a:p>
            <a:endParaRPr lang="en-US" sz="1600" dirty="0">
              <a:latin typeface="Comic Sans MS" pitchFamily="66" charset="0"/>
            </a:endParaRPr>
          </a:p>
          <a:p>
            <a:r>
              <a:rPr lang="en-US" sz="1600" dirty="0">
                <a:latin typeface="Comic Sans MS" pitchFamily="66" charset="0"/>
              </a:rPr>
              <a:t> class Add </a:t>
            </a:r>
            <a:endParaRPr lang="en-US" sz="1600" dirty="0" smtClean="0">
              <a:latin typeface="Comic Sans MS" pitchFamily="66" charset="0"/>
            </a:endParaRPr>
          </a:p>
          <a:p>
            <a:r>
              <a:rPr lang="en-US" sz="1600" dirty="0" smtClean="0">
                <a:latin typeface="Comic Sans MS" pitchFamily="66" charset="0"/>
              </a:rPr>
              <a:t>{ </a:t>
            </a:r>
            <a:endParaRPr lang="en-US" sz="1600" dirty="0">
              <a:latin typeface="Comic Sans MS" pitchFamily="66" charset="0"/>
            </a:endParaRPr>
          </a:p>
          <a:p>
            <a:r>
              <a:rPr lang="en-US" sz="1600" dirty="0" smtClean="0">
                <a:latin typeface="Comic Sans MS" pitchFamily="66" charset="0"/>
              </a:rPr>
              <a:t>	public</a:t>
            </a:r>
            <a:r>
              <a:rPr lang="en-US" sz="1600" dirty="0">
                <a:latin typeface="Comic Sans MS" pitchFamily="66" charset="0"/>
              </a:rPr>
              <a:t>: </a:t>
            </a:r>
            <a:endParaRPr lang="en-US" sz="1600" dirty="0" smtClean="0">
              <a:latin typeface="Comic Sans MS" pitchFamily="66" charset="0"/>
            </a:endParaRPr>
          </a:p>
          <a:p>
            <a:r>
              <a:rPr lang="en-US" sz="1600" dirty="0">
                <a:latin typeface="Comic Sans MS" pitchFamily="66" charset="0"/>
              </a:rPr>
              <a:t>	</a:t>
            </a:r>
            <a:r>
              <a:rPr lang="en-US" sz="1600" dirty="0" smtClean="0">
                <a:latin typeface="Comic Sans MS" pitchFamily="66" charset="0"/>
              </a:rPr>
              <a:t>	</a:t>
            </a:r>
            <a:r>
              <a:rPr lang="en-US" sz="1600" dirty="0" err="1" smtClean="0">
                <a:latin typeface="Comic Sans MS" pitchFamily="66" charset="0"/>
              </a:rPr>
              <a:t>int</a:t>
            </a:r>
            <a:r>
              <a:rPr lang="en-US" sz="1600" dirty="0" smtClean="0">
                <a:latin typeface="Comic Sans MS" pitchFamily="66" charset="0"/>
              </a:rPr>
              <a:t> </a:t>
            </a:r>
            <a:r>
              <a:rPr lang="en-US" sz="1600" dirty="0">
                <a:latin typeface="Comic Sans MS" pitchFamily="66" charset="0"/>
              </a:rPr>
              <a:t>sum(int num1, int num2</a:t>
            </a:r>
            <a:r>
              <a:rPr lang="en-US" sz="1600" dirty="0" smtClean="0">
                <a:latin typeface="Comic Sans MS" pitchFamily="66" charset="0"/>
              </a:rPr>
              <a:t>)</a:t>
            </a:r>
          </a:p>
          <a:p>
            <a:r>
              <a:rPr lang="en-US" sz="1600" dirty="0">
                <a:latin typeface="Comic Sans MS" pitchFamily="66" charset="0"/>
              </a:rPr>
              <a:t>	</a:t>
            </a:r>
            <a:r>
              <a:rPr lang="en-US" sz="1600" dirty="0" smtClean="0">
                <a:latin typeface="Comic Sans MS" pitchFamily="66" charset="0"/>
              </a:rPr>
              <a:t>	{ </a:t>
            </a:r>
            <a:endParaRPr lang="en-US" sz="1600" dirty="0">
              <a:latin typeface="Comic Sans MS" pitchFamily="66" charset="0"/>
            </a:endParaRPr>
          </a:p>
          <a:p>
            <a:r>
              <a:rPr lang="en-US" sz="1600" dirty="0" smtClean="0">
                <a:latin typeface="Comic Sans MS" pitchFamily="66" charset="0"/>
              </a:rPr>
              <a:t>			return </a:t>
            </a:r>
            <a:r>
              <a:rPr lang="en-US" sz="1600" dirty="0">
                <a:latin typeface="Comic Sans MS" pitchFamily="66" charset="0"/>
              </a:rPr>
              <a:t>num1+num2;</a:t>
            </a:r>
          </a:p>
          <a:p>
            <a:r>
              <a:rPr lang="en-US" sz="1600" dirty="0">
                <a:latin typeface="Comic Sans MS" pitchFamily="66" charset="0"/>
              </a:rPr>
              <a:t> </a:t>
            </a:r>
            <a:r>
              <a:rPr lang="en-US" sz="1600" dirty="0" smtClean="0">
                <a:latin typeface="Comic Sans MS" pitchFamily="66" charset="0"/>
              </a:rPr>
              <a:t>		}</a:t>
            </a:r>
            <a:endParaRPr lang="en-US" sz="1600" dirty="0">
              <a:latin typeface="Comic Sans MS" pitchFamily="66" charset="0"/>
            </a:endParaRPr>
          </a:p>
          <a:p>
            <a:r>
              <a:rPr lang="en-US" sz="1600" dirty="0">
                <a:latin typeface="Comic Sans MS" pitchFamily="66" charset="0"/>
              </a:rPr>
              <a:t> </a:t>
            </a:r>
            <a:r>
              <a:rPr lang="en-US" sz="1600" dirty="0" smtClean="0">
                <a:latin typeface="Comic Sans MS" pitchFamily="66" charset="0"/>
              </a:rPr>
              <a:t>		</a:t>
            </a:r>
            <a:r>
              <a:rPr lang="en-US" sz="1600" dirty="0" err="1" smtClean="0">
                <a:latin typeface="Comic Sans MS" pitchFamily="66" charset="0"/>
              </a:rPr>
              <a:t>int</a:t>
            </a:r>
            <a:r>
              <a:rPr lang="en-US" sz="1600" dirty="0" smtClean="0">
                <a:latin typeface="Comic Sans MS" pitchFamily="66" charset="0"/>
              </a:rPr>
              <a:t> </a:t>
            </a:r>
            <a:r>
              <a:rPr lang="en-US" sz="1600" dirty="0">
                <a:latin typeface="Comic Sans MS" pitchFamily="66" charset="0"/>
              </a:rPr>
              <a:t>sum(int num1, int num2, int num3</a:t>
            </a:r>
            <a:r>
              <a:rPr lang="en-US" sz="1600" dirty="0" smtClean="0">
                <a:latin typeface="Comic Sans MS" pitchFamily="66" charset="0"/>
              </a:rPr>
              <a:t>)</a:t>
            </a:r>
          </a:p>
          <a:p>
            <a:r>
              <a:rPr lang="en-US" sz="1600" dirty="0">
                <a:latin typeface="Comic Sans MS" pitchFamily="66" charset="0"/>
              </a:rPr>
              <a:t>	</a:t>
            </a:r>
            <a:r>
              <a:rPr lang="en-US" sz="1600" dirty="0" smtClean="0">
                <a:latin typeface="Comic Sans MS" pitchFamily="66" charset="0"/>
              </a:rPr>
              <a:t>	{ </a:t>
            </a:r>
            <a:endParaRPr lang="en-US" sz="1600" dirty="0">
              <a:latin typeface="Comic Sans MS" pitchFamily="66" charset="0"/>
            </a:endParaRPr>
          </a:p>
          <a:p>
            <a:r>
              <a:rPr lang="en-US" sz="1600" dirty="0" smtClean="0">
                <a:latin typeface="Comic Sans MS" pitchFamily="66" charset="0"/>
              </a:rPr>
              <a:t>			return </a:t>
            </a:r>
            <a:r>
              <a:rPr lang="en-US" sz="1600" dirty="0">
                <a:latin typeface="Comic Sans MS" pitchFamily="66" charset="0"/>
              </a:rPr>
              <a:t>num1+num2+num3;</a:t>
            </a:r>
          </a:p>
          <a:p>
            <a:r>
              <a:rPr lang="en-US" sz="1600" dirty="0">
                <a:latin typeface="Comic Sans MS" pitchFamily="66" charset="0"/>
              </a:rPr>
              <a:t> </a:t>
            </a:r>
            <a:r>
              <a:rPr lang="en-US" sz="1600" dirty="0" smtClean="0">
                <a:latin typeface="Comic Sans MS" pitchFamily="66" charset="0"/>
              </a:rPr>
              <a:t>		}</a:t>
            </a:r>
            <a:endParaRPr lang="en-US" sz="1600" dirty="0">
              <a:latin typeface="Comic Sans MS" pitchFamily="66" charset="0"/>
            </a:endParaRPr>
          </a:p>
          <a:p>
            <a:r>
              <a:rPr lang="en-US" sz="1600" dirty="0">
                <a:latin typeface="Comic Sans MS" pitchFamily="66" charset="0"/>
              </a:rPr>
              <a:t> }; </a:t>
            </a:r>
            <a:endParaRPr lang="en-US" sz="1600" dirty="0" smtClean="0">
              <a:latin typeface="Comic Sans MS" pitchFamily="66" charset="0"/>
            </a:endParaRPr>
          </a:p>
          <a:p>
            <a:endParaRPr lang="en-US" sz="1600" dirty="0" smtClean="0">
              <a:latin typeface="Comic Sans MS" pitchFamily="66" charset="0"/>
            </a:endParaRPr>
          </a:p>
          <a:p>
            <a:r>
              <a:rPr lang="en-US" sz="1600" dirty="0">
                <a:latin typeface="Comic Sans MS" pitchFamily="66" charset="0"/>
              </a:rPr>
              <a:t>int main</a:t>
            </a:r>
            <a:r>
              <a:rPr lang="en-US" sz="1600" dirty="0" smtClean="0">
                <a:latin typeface="Comic Sans MS" pitchFamily="66" charset="0"/>
              </a:rPr>
              <a:t>()</a:t>
            </a:r>
          </a:p>
          <a:p>
            <a:r>
              <a:rPr lang="en-US" sz="1600" dirty="0" smtClean="0">
                <a:latin typeface="Comic Sans MS" pitchFamily="66" charset="0"/>
              </a:rPr>
              <a:t>{ </a:t>
            </a:r>
            <a:endParaRPr lang="en-US" sz="1600" dirty="0">
              <a:latin typeface="Comic Sans MS" pitchFamily="66" charset="0"/>
            </a:endParaRPr>
          </a:p>
          <a:p>
            <a:r>
              <a:rPr lang="en-US" sz="1600" dirty="0" smtClean="0">
                <a:latin typeface="Comic Sans MS" pitchFamily="66" charset="0"/>
              </a:rPr>
              <a:t>	Add </a:t>
            </a:r>
            <a:r>
              <a:rPr lang="en-US" sz="1600" dirty="0" err="1">
                <a:latin typeface="Comic Sans MS" pitchFamily="66" charset="0"/>
              </a:rPr>
              <a:t>obj</a:t>
            </a:r>
            <a:r>
              <a:rPr lang="en-US" sz="1600" dirty="0" smtClean="0">
                <a:latin typeface="Comic Sans MS" pitchFamily="66" charset="0"/>
              </a:rPr>
              <a:t>;			//</a:t>
            </a:r>
            <a:r>
              <a:rPr lang="en-US" sz="1600" dirty="0">
                <a:latin typeface="Comic Sans MS" pitchFamily="66" charset="0"/>
              </a:rPr>
              <a:t>This will call the first function</a:t>
            </a:r>
          </a:p>
          <a:p>
            <a:r>
              <a:rPr lang="en-US" sz="1600" dirty="0" smtClean="0">
                <a:latin typeface="Comic Sans MS" pitchFamily="66" charset="0"/>
              </a:rPr>
              <a:t>	</a:t>
            </a:r>
            <a:r>
              <a:rPr lang="en-US" sz="1600" dirty="0" err="1" smtClean="0">
                <a:latin typeface="Comic Sans MS" pitchFamily="66" charset="0"/>
              </a:rPr>
              <a:t>cout</a:t>
            </a:r>
            <a:r>
              <a:rPr lang="en-US" sz="1600" dirty="0">
                <a:latin typeface="Comic Sans MS" pitchFamily="66" charset="0"/>
              </a:rPr>
              <a:t>&lt;&lt;"Output: "&lt;&lt;</a:t>
            </a:r>
            <a:r>
              <a:rPr lang="en-US" sz="1600" dirty="0" err="1">
                <a:latin typeface="Comic Sans MS" pitchFamily="66" charset="0"/>
              </a:rPr>
              <a:t>obj.sum</a:t>
            </a:r>
            <a:r>
              <a:rPr lang="en-US" sz="1600" dirty="0">
                <a:latin typeface="Comic Sans MS" pitchFamily="66" charset="0"/>
              </a:rPr>
              <a:t>(10, 20)&lt;&lt;</a:t>
            </a:r>
            <a:r>
              <a:rPr lang="en-US" sz="1600" dirty="0" err="1">
                <a:latin typeface="Comic Sans MS" pitchFamily="66" charset="0"/>
              </a:rPr>
              <a:t>endl</a:t>
            </a:r>
            <a:r>
              <a:rPr lang="en-US" sz="1600" dirty="0" smtClean="0">
                <a:latin typeface="Comic Sans MS" pitchFamily="66" charset="0"/>
              </a:rPr>
              <a:t>;	//</a:t>
            </a:r>
            <a:r>
              <a:rPr lang="en-US" sz="1600" dirty="0">
                <a:latin typeface="Comic Sans MS" pitchFamily="66" charset="0"/>
              </a:rPr>
              <a:t>This </a:t>
            </a:r>
            <a:r>
              <a:rPr lang="en-US" sz="1600" dirty="0" smtClean="0">
                <a:latin typeface="Comic Sans MS" pitchFamily="66" charset="0"/>
              </a:rPr>
              <a:t>will call </a:t>
            </a:r>
            <a:r>
              <a:rPr lang="en-US" sz="1600" dirty="0">
                <a:latin typeface="Comic Sans MS" pitchFamily="66" charset="0"/>
              </a:rPr>
              <a:t>the second function </a:t>
            </a:r>
          </a:p>
          <a:p>
            <a:r>
              <a:rPr lang="en-US" sz="1600" dirty="0" smtClean="0">
                <a:latin typeface="Comic Sans MS" pitchFamily="66" charset="0"/>
              </a:rPr>
              <a:t>	</a:t>
            </a:r>
            <a:r>
              <a:rPr lang="en-US" sz="1600" dirty="0" err="1" smtClean="0">
                <a:latin typeface="Comic Sans MS" pitchFamily="66" charset="0"/>
              </a:rPr>
              <a:t>cout</a:t>
            </a:r>
            <a:r>
              <a:rPr lang="en-US" sz="1600" dirty="0">
                <a:latin typeface="Comic Sans MS" pitchFamily="66" charset="0"/>
              </a:rPr>
              <a:t>&lt;&lt;"Output: "&lt;&lt;</a:t>
            </a:r>
            <a:r>
              <a:rPr lang="en-US" sz="1600" dirty="0" err="1">
                <a:latin typeface="Comic Sans MS" pitchFamily="66" charset="0"/>
              </a:rPr>
              <a:t>obj.sum</a:t>
            </a:r>
            <a:r>
              <a:rPr lang="en-US" sz="1600" dirty="0">
                <a:latin typeface="Comic Sans MS" pitchFamily="66" charset="0"/>
              </a:rPr>
              <a:t>(11, 22, 33);</a:t>
            </a:r>
          </a:p>
          <a:p>
            <a:r>
              <a:rPr lang="en-US" sz="1600" dirty="0" smtClean="0">
                <a:latin typeface="Comic Sans MS" pitchFamily="66" charset="0"/>
              </a:rPr>
              <a:t>	return </a:t>
            </a:r>
            <a:r>
              <a:rPr lang="en-US" sz="1600" dirty="0">
                <a:latin typeface="Comic Sans MS" pitchFamily="66" charset="0"/>
              </a:rPr>
              <a:t>0;</a:t>
            </a:r>
          </a:p>
          <a:p>
            <a:r>
              <a:rPr lang="en-US" sz="1600" dirty="0" smtClean="0">
                <a:latin typeface="Comic Sans MS" pitchFamily="66" charset="0"/>
              </a:rPr>
              <a:t>}</a:t>
            </a:r>
          </a:p>
          <a:p>
            <a:endParaRPr lang="en-US" dirty="0" smtClean="0"/>
          </a:p>
          <a:p>
            <a:endParaRPr lang="en-US" dirty="0"/>
          </a:p>
          <a:p>
            <a:endParaRPr lang="en-US" dirty="0"/>
          </a:p>
        </p:txBody>
      </p:sp>
      <p:sp>
        <p:nvSpPr>
          <p:cNvPr id="3" name="TextBox 2"/>
          <p:cNvSpPr txBox="1"/>
          <p:nvPr/>
        </p:nvSpPr>
        <p:spPr>
          <a:xfrm>
            <a:off x="5791200" y="761999"/>
            <a:ext cx="3352800" cy="1200329"/>
          </a:xfrm>
          <a:prstGeom prst="rect">
            <a:avLst/>
          </a:prstGeom>
          <a:noFill/>
        </p:spPr>
        <p:txBody>
          <a:bodyPr wrap="square" rtlCol="0">
            <a:spAutoFit/>
          </a:bodyPr>
          <a:lstStyle/>
          <a:p>
            <a:endParaRPr lang="en-US" dirty="0">
              <a:latin typeface="Bookman Old Style" pitchFamily="18" charset="0"/>
            </a:endParaRPr>
          </a:p>
          <a:p>
            <a:r>
              <a:rPr lang="en-US" b="1" u="sng" dirty="0">
                <a:solidFill>
                  <a:srgbClr val="B31166"/>
                </a:solidFill>
                <a:latin typeface="Bookman Old Style" pitchFamily="18" charset="0"/>
              </a:rPr>
              <a:t>Output:</a:t>
            </a:r>
          </a:p>
          <a:p>
            <a:r>
              <a:rPr lang="en-US" dirty="0">
                <a:latin typeface="Bookman Old Style" pitchFamily="18" charset="0"/>
              </a:rPr>
              <a:t>Output: 30 Output: 66</a:t>
            </a:r>
          </a:p>
          <a:p>
            <a:endParaRPr lang="en-IN" dirty="0"/>
          </a:p>
        </p:txBody>
      </p:sp>
    </p:spTree>
    <p:extLst>
      <p:ext uri="{BB962C8B-B14F-4D97-AF65-F5344CB8AC3E}">
        <p14:creationId xmlns:p14="http://schemas.microsoft.com/office/powerpoint/2010/main" val="36626146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idx="4294967295"/>
          </p:nvPr>
        </p:nvSpPr>
        <p:spPr>
          <a:xfrm>
            <a:off x="304800" y="1143000"/>
            <a:ext cx="3733800" cy="574675"/>
          </a:xfrm>
        </p:spPr>
        <p:txBody>
          <a:bodyPr>
            <a:noAutofit/>
          </a:bodyPr>
          <a:lstStyle/>
          <a:p>
            <a:pPr marL="0" indent="0">
              <a:buNone/>
            </a:pPr>
            <a:r>
              <a:rPr lang="en-US" sz="4000" dirty="0" smtClean="0">
                <a:solidFill>
                  <a:schemeClr val="accent1"/>
                </a:solidFill>
                <a:latin typeface="Berlin Sans FB Demi" pitchFamily="34" charset="0"/>
              </a:rPr>
              <a:t>ADVANTAGES</a:t>
            </a:r>
            <a:endParaRPr lang="en-US" sz="4000" dirty="0">
              <a:solidFill>
                <a:schemeClr val="accent1"/>
              </a:solidFill>
              <a:latin typeface="Berlin Sans FB Demi" pitchFamily="34" charset="0"/>
            </a:endParaRPr>
          </a:p>
        </p:txBody>
      </p:sp>
      <p:sp>
        <p:nvSpPr>
          <p:cNvPr id="3" name="Content Placeholder 2"/>
          <p:cNvSpPr>
            <a:spLocks noGrp="1"/>
          </p:cNvSpPr>
          <p:nvPr>
            <p:ph sz="half" idx="4294967295"/>
          </p:nvPr>
        </p:nvSpPr>
        <p:spPr>
          <a:xfrm>
            <a:off x="381000" y="2133600"/>
            <a:ext cx="3733800" cy="3505200"/>
          </a:xfrm>
        </p:spPr>
        <p:txBody>
          <a:bodyPr/>
          <a:lstStyle/>
          <a:p>
            <a:r>
              <a:rPr lang="en-US" sz="2600" dirty="0" smtClean="0">
                <a:latin typeface="Comic Sans MS" pitchFamily="66" charset="0"/>
              </a:rPr>
              <a:t>Data Hiding</a:t>
            </a:r>
          </a:p>
          <a:p>
            <a:r>
              <a:rPr lang="en-US" sz="2600" dirty="0" smtClean="0">
                <a:latin typeface="Comic Sans MS" pitchFamily="66" charset="0"/>
              </a:rPr>
              <a:t>Inheritance</a:t>
            </a:r>
          </a:p>
          <a:p>
            <a:r>
              <a:rPr lang="en-US" sz="2600" dirty="0" smtClean="0">
                <a:latin typeface="Comic Sans MS" pitchFamily="66" charset="0"/>
              </a:rPr>
              <a:t>Real-World problems</a:t>
            </a:r>
          </a:p>
          <a:p>
            <a:r>
              <a:rPr lang="en-US" sz="2600" dirty="0" smtClean="0">
                <a:latin typeface="Comic Sans MS" pitchFamily="66" charset="0"/>
              </a:rPr>
              <a:t>Partition the work</a:t>
            </a:r>
          </a:p>
          <a:p>
            <a:r>
              <a:rPr lang="en-US" sz="2600" dirty="0" smtClean="0">
                <a:latin typeface="Comic Sans MS" pitchFamily="66" charset="0"/>
              </a:rPr>
              <a:t>Easily Upgraded</a:t>
            </a:r>
          </a:p>
          <a:p>
            <a:endParaRPr lang="en-US" dirty="0">
              <a:latin typeface="Comic Sans MS" pitchFamily="66" charset="0"/>
            </a:endParaRPr>
          </a:p>
        </p:txBody>
      </p:sp>
      <p:sp>
        <p:nvSpPr>
          <p:cNvPr id="9" name="Text Placeholder 8"/>
          <p:cNvSpPr>
            <a:spLocks noGrp="1"/>
          </p:cNvSpPr>
          <p:nvPr>
            <p:ph type="body" sz="quarter" idx="4294967295"/>
          </p:nvPr>
        </p:nvSpPr>
        <p:spPr>
          <a:xfrm>
            <a:off x="4876800" y="1143000"/>
            <a:ext cx="4267200" cy="574675"/>
          </a:xfrm>
        </p:spPr>
        <p:txBody>
          <a:bodyPr>
            <a:noAutofit/>
          </a:bodyPr>
          <a:lstStyle/>
          <a:p>
            <a:pPr marL="0" indent="0">
              <a:buNone/>
            </a:pPr>
            <a:r>
              <a:rPr lang="en-US" sz="4000" dirty="0" smtClean="0">
                <a:solidFill>
                  <a:schemeClr val="accent1"/>
                </a:solidFill>
                <a:latin typeface="Berlin Sans FB Demi" pitchFamily="34" charset="0"/>
              </a:rPr>
              <a:t>APPLICATIONS</a:t>
            </a:r>
            <a:endParaRPr lang="en-US" sz="4000" dirty="0">
              <a:solidFill>
                <a:schemeClr val="accent1"/>
              </a:solidFill>
              <a:latin typeface="Berlin Sans FB Demi" pitchFamily="34" charset="0"/>
            </a:endParaRPr>
          </a:p>
        </p:txBody>
      </p:sp>
      <p:sp>
        <p:nvSpPr>
          <p:cNvPr id="10" name="Content Placeholder 9"/>
          <p:cNvSpPr>
            <a:spLocks noGrp="1"/>
          </p:cNvSpPr>
          <p:nvPr>
            <p:ph sz="quarter" idx="4294967295"/>
          </p:nvPr>
        </p:nvSpPr>
        <p:spPr>
          <a:xfrm>
            <a:off x="4953000" y="2133600"/>
            <a:ext cx="3733800" cy="3505200"/>
          </a:xfrm>
        </p:spPr>
        <p:txBody>
          <a:bodyPr/>
          <a:lstStyle/>
          <a:p>
            <a:r>
              <a:rPr lang="en-US" sz="2600" dirty="0" smtClean="0">
                <a:latin typeface="Comic Sans MS" pitchFamily="66" charset="0"/>
              </a:rPr>
              <a:t>Object Oriented Databases</a:t>
            </a:r>
          </a:p>
          <a:p>
            <a:r>
              <a:rPr lang="en-US" sz="2600" dirty="0" smtClean="0">
                <a:latin typeface="Comic Sans MS" pitchFamily="66" charset="0"/>
              </a:rPr>
              <a:t>Real-Time systems</a:t>
            </a:r>
          </a:p>
          <a:p>
            <a:r>
              <a:rPr lang="en-US" sz="2600" dirty="0" smtClean="0">
                <a:latin typeface="Comic Sans MS" pitchFamily="66" charset="0"/>
              </a:rPr>
              <a:t>CAD systems</a:t>
            </a:r>
          </a:p>
          <a:p>
            <a:r>
              <a:rPr lang="en-US" sz="2600" dirty="0" smtClean="0">
                <a:latin typeface="Comic Sans MS" pitchFamily="66" charset="0"/>
              </a:rPr>
              <a:t>Artificial Intelligence</a:t>
            </a:r>
          </a:p>
          <a:p>
            <a:endParaRPr lang="en-US" dirty="0">
              <a:latin typeface="Comic Sans MS" pitchFamily="66" charset="0"/>
            </a:endParaRPr>
          </a:p>
        </p:txBody>
      </p:sp>
      <p:cxnSp>
        <p:nvCxnSpPr>
          <p:cNvPr id="13" name="Straight Connector 12"/>
          <p:cNvCxnSpPr/>
          <p:nvPr/>
        </p:nvCxnSpPr>
        <p:spPr>
          <a:xfrm>
            <a:off x="4405884" y="457200"/>
            <a:ext cx="0" cy="5943600"/>
          </a:xfrm>
          <a:prstGeom prst="line">
            <a:avLst/>
          </a:prstGeom>
          <a:ln>
            <a:solidFill>
              <a:schemeClr val="tx2">
                <a:lumMod val="50000"/>
              </a:schemeClr>
            </a:solidFill>
          </a:ln>
          <a:effectLst>
            <a:glow rad="635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2250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10">
                                            <p:txEl>
                                              <p:pRg st="0" end="0"/>
                                            </p:txEl>
                                          </p:spTgt>
                                        </p:tgtEl>
                                        <p:attrNameLst>
                                          <p:attrName>style.visibility</p:attrName>
                                        </p:attrNameLst>
                                      </p:cBhvr>
                                      <p:to>
                                        <p:strVal val="visible"/>
                                      </p:to>
                                    </p:set>
                                    <p:animEffect transition="in" filter="fade">
                                      <p:cBhvr>
                                        <p:cTn id="34" dur="1000"/>
                                        <p:tgtEl>
                                          <p:spTgt spid="10">
                                            <p:txEl>
                                              <p:pRg st="0" end="0"/>
                                            </p:txEl>
                                          </p:spTgt>
                                        </p:tgtEl>
                                      </p:cBhvr>
                                    </p:animEffect>
                                    <p:anim calcmode="lin" valueType="num">
                                      <p:cBhvr>
                                        <p:cTn id="35"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36" dur="1000" fill="hold"/>
                                        <p:tgtEl>
                                          <p:spTgt spid="10">
                                            <p:txEl>
                                              <p:pRg st="0" end="0"/>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10">
                                            <p:txEl>
                                              <p:pRg st="1" end="1"/>
                                            </p:txEl>
                                          </p:spTgt>
                                        </p:tgtEl>
                                        <p:attrNameLst>
                                          <p:attrName>style.visibility</p:attrName>
                                        </p:attrNameLst>
                                      </p:cBhvr>
                                      <p:to>
                                        <p:strVal val="visible"/>
                                      </p:to>
                                    </p:set>
                                    <p:animEffect transition="in" filter="fade">
                                      <p:cBhvr>
                                        <p:cTn id="39" dur="1000"/>
                                        <p:tgtEl>
                                          <p:spTgt spid="10">
                                            <p:txEl>
                                              <p:pRg st="1" end="1"/>
                                            </p:txEl>
                                          </p:spTgt>
                                        </p:tgtEl>
                                      </p:cBhvr>
                                    </p:animEffect>
                                    <p:anim calcmode="lin" valueType="num">
                                      <p:cBhvr>
                                        <p:cTn id="40" dur="10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41" dur="1000" fill="hold"/>
                                        <p:tgtEl>
                                          <p:spTgt spid="10">
                                            <p:txEl>
                                              <p:pRg st="1" end="1"/>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0"/>
                                  </p:stCondLst>
                                  <p:childTnLst>
                                    <p:set>
                                      <p:cBhvr>
                                        <p:cTn id="43" dur="1" fill="hold">
                                          <p:stCondLst>
                                            <p:cond delay="0"/>
                                          </p:stCondLst>
                                        </p:cTn>
                                        <p:tgtEl>
                                          <p:spTgt spid="10">
                                            <p:txEl>
                                              <p:pRg st="2" end="2"/>
                                            </p:txEl>
                                          </p:spTgt>
                                        </p:tgtEl>
                                        <p:attrNameLst>
                                          <p:attrName>style.visibility</p:attrName>
                                        </p:attrNameLst>
                                      </p:cBhvr>
                                      <p:to>
                                        <p:strVal val="visible"/>
                                      </p:to>
                                    </p:set>
                                    <p:animEffect transition="in" filter="fade">
                                      <p:cBhvr>
                                        <p:cTn id="44" dur="1000"/>
                                        <p:tgtEl>
                                          <p:spTgt spid="10">
                                            <p:txEl>
                                              <p:pRg st="2" end="2"/>
                                            </p:txEl>
                                          </p:spTgt>
                                        </p:tgtEl>
                                      </p:cBhvr>
                                    </p:animEffect>
                                    <p:anim calcmode="lin" valueType="num">
                                      <p:cBhvr>
                                        <p:cTn id="45"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46" dur="1000" fill="hold"/>
                                        <p:tgtEl>
                                          <p:spTgt spid="10">
                                            <p:txEl>
                                              <p:pRg st="2" end="2"/>
                                            </p:txEl>
                                          </p:spTgt>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childTnLst>
                                    <p:set>
                                      <p:cBhvr>
                                        <p:cTn id="48" dur="1" fill="hold">
                                          <p:stCondLst>
                                            <p:cond delay="0"/>
                                          </p:stCondLst>
                                        </p:cTn>
                                        <p:tgtEl>
                                          <p:spTgt spid="10">
                                            <p:txEl>
                                              <p:pRg st="3" end="3"/>
                                            </p:txEl>
                                          </p:spTgt>
                                        </p:tgtEl>
                                        <p:attrNameLst>
                                          <p:attrName>style.visibility</p:attrName>
                                        </p:attrNameLst>
                                      </p:cBhvr>
                                      <p:to>
                                        <p:strVal val="visible"/>
                                      </p:to>
                                    </p:set>
                                    <p:animEffect transition="in" filter="fade">
                                      <p:cBhvr>
                                        <p:cTn id="49" dur="1000"/>
                                        <p:tgtEl>
                                          <p:spTgt spid="10">
                                            <p:txEl>
                                              <p:pRg st="3" end="3"/>
                                            </p:txEl>
                                          </p:spTgt>
                                        </p:tgtEl>
                                      </p:cBhvr>
                                    </p:animEffect>
                                    <p:anim calcmode="lin" valueType="num">
                                      <p:cBhvr>
                                        <p:cTn id="50"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51"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33400" y="533400"/>
            <a:ext cx="6629400" cy="5262979"/>
          </a:xfrm>
          <a:prstGeom prst="rect">
            <a:avLst/>
          </a:prstGeom>
          <a:noFill/>
        </p:spPr>
        <p:txBody>
          <a:bodyPr wrap="square" rtlCol="0">
            <a:spAutoFit/>
          </a:bodyPr>
          <a:lstStyle/>
          <a:p>
            <a:r>
              <a:rPr lang="en-US" sz="2400" b="1" dirty="0" smtClean="0">
                <a:solidFill>
                  <a:srgbClr val="B31166"/>
                </a:solidFill>
                <a:latin typeface="Comic Sans MS" pitchFamily="66" charset="0"/>
              </a:rPr>
              <a:t>2) </a:t>
            </a:r>
            <a:r>
              <a:rPr lang="en-US" sz="2400" b="1" u="sng" dirty="0" smtClean="0">
                <a:solidFill>
                  <a:srgbClr val="B31166"/>
                </a:solidFill>
                <a:latin typeface="Comic Sans MS" pitchFamily="66" charset="0"/>
              </a:rPr>
              <a:t>Runtime </a:t>
            </a:r>
            <a:r>
              <a:rPr lang="en-US" sz="2400" b="1" u="sng" dirty="0">
                <a:solidFill>
                  <a:srgbClr val="B31166"/>
                </a:solidFill>
                <a:latin typeface="Comic Sans MS" pitchFamily="66" charset="0"/>
              </a:rPr>
              <a:t>Polymorphism</a:t>
            </a:r>
          </a:p>
          <a:p>
            <a:r>
              <a:rPr lang="en-US" sz="2400" b="1" dirty="0"/>
              <a:t>		</a:t>
            </a:r>
            <a:r>
              <a:rPr lang="en-US" sz="2400" dirty="0">
                <a:latin typeface="Comic Sans MS" pitchFamily="66" charset="0"/>
              </a:rPr>
              <a:t>This type of polymorphism is achieved by Function Overriding.</a:t>
            </a:r>
          </a:p>
          <a:p>
            <a:endParaRPr lang="en-US" sz="2400" b="1" dirty="0" smtClean="0">
              <a:latin typeface="Comic Sans MS" pitchFamily="66" charset="0"/>
            </a:endParaRPr>
          </a:p>
          <a:p>
            <a:r>
              <a:rPr lang="en-US" sz="2400" b="1" dirty="0" smtClean="0">
                <a:latin typeface="Comic Sans MS" pitchFamily="66" charset="0"/>
              </a:rPr>
              <a:t>Runtime </a:t>
            </a:r>
            <a:r>
              <a:rPr lang="en-US" sz="2400" b="1" dirty="0">
                <a:latin typeface="Comic Sans MS" pitchFamily="66" charset="0"/>
              </a:rPr>
              <a:t>Polymorphism Example</a:t>
            </a:r>
          </a:p>
          <a:p>
            <a:r>
              <a:rPr lang="en-US" sz="2400" dirty="0">
                <a:latin typeface="Comic Sans MS" pitchFamily="66" charset="0"/>
              </a:rPr>
              <a:t>	</a:t>
            </a:r>
          </a:p>
          <a:p>
            <a:r>
              <a:rPr lang="en-US" sz="2400" dirty="0">
                <a:latin typeface="Comic Sans MS" pitchFamily="66" charset="0"/>
              </a:rPr>
              <a:t>	In case of function overriding we have two definitions of the same function, one is parent class and one in child class. The call to the function is determined at </a:t>
            </a:r>
            <a:r>
              <a:rPr lang="en-US" sz="2400" b="1" dirty="0">
                <a:latin typeface="Comic Sans MS" pitchFamily="66" charset="0"/>
              </a:rPr>
              <a:t>runtime </a:t>
            </a:r>
            <a:r>
              <a:rPr lang="en-US" sz="2400" dirty="0">
                <a:latin typeface="Comic Sans MS" pitchFamily="66" charset="0"/>
              </a:rPr>
              <a:t>to decide which definition of the function is to be called, thats the reason it is called runtime polymorphism</a:t>
            </a:r>
            <a:r>
              <a:rPr lang="en-US" sz="2400" dirty="0" smtClean="0"/>
              <a:t>.</a:t>
            </a:r>
          </a:p>
          <a:p>
            <a:endParaRPr lang="en-US" sz="2400" dirty="0"/>
          </a:p>
        </p:txBody>
      </p:sp>
    </p:spTree>
    <p:extLst>
      <p:ext uri="{BB962C8B-B14F-4D97-AF65-F5344CB8AC3E}">
        <p14:creationId xmlns:p14="http://schemas.microsoft.com/office/powerpoint/2010/main" val="162515114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25360"/>
            <a:ext cx="7620000" cy="6832640"/>
          </a:xfrm>
          <a:prstGeom prst="rect">
            <a:avLst/>
          </a:prstGeom>
          <a:noFill/>
        </p:spPr>
        <p:txBody>
          <a:bodyPr wrap="square" rtlCol="0">
            <a:spAutoFit/>
          </a:bodyPr>
          <a:lstStyle/>
          <a:p>
            <a:r>
              <a:rPr lang="en-US" sz="2800" b="1" u="sng" dirty="0">
                <a:latin typeface="Comic Sans MS" pitchFamily="66" charset="0"/>
              </a:rPr>
              <a:t>Example of Runtime </a:t>
            </a:r>
            <a:r>
              <a:rPr lang="en-US" sz="2800" b="1" u="sng" dirty="0" smtClean="0">
                <a:latin typeface="Comic Sans MS" pitchFamily="66" charset="0"/>
              </a:rPr>
              <a:t>Polymorphism</a:t>
            </a:r>
          </a:p>
          <a:p>
            <a:endParaRPr lang="en-US" b="1" dirty="0"/>
          </a:p>
          <a:p>
            <a:r>
              <a:rPr lang="en-US" dirty="0">
                <a:latin typeface="Bookman Old Style" pitchFamily="18" charset="0"/>
              </a:rPr>
              <a:t>#include &lt;iostream&gt; </a:t>
            </a:r>
            <a:endParaRPr lang="en-US" dirty="0" smtClean="0">
              <a:latin typeface="Bookman Old Style" pitchFamily="18" charset="0"/>
            </a:endParaRPr>
          </a:p>
          <a:p>
            <a:r>
              <a:rPr lang="en-US" dirty="0" smtClean="0">
                <a:latin typeface="Bookman Old Style" pitchFamily="18" charset="0"/>
              </a:rPr>
              <a:t>using </a:t>
            </a:r>
            <a:r>
              <a:rPr lang="en-US" dirty="0">
                <a:latin typeface="Bookman Old Style" pitchFamily="18" charset="0"/>
              </a:rPr>
              <a:t>namespace std</a:t>
            </a:r>
            <a:r>
              <a:rPr lang="en-US" dirty="0" smtClean="0">
                <a:latin typeface="Bookman Old Style" pitchFamily="18" charset="0"/>
              </a:rPr>
              <a:t>;</a:t>
            </a:r>
          </a:p>
          <a:p>
            <a:r>
              <a:rPr lang="en-US" dirty="0" smtClean="0">
                <a:latin typeface="Bookman Old Style" pitchFamily="18" charset="0"/>
              </a:rPr>
              <a:t> </a:t>
            </a:r>
            <a:r>
              <a:rPr lang="en-US" dirty="0">
                <a:latin typeface="Bookman Old Style" pitchFamily="18" charset="0"/>
              </a:rPr>
              <a:t>class A </a:t>
            </a:r>
            <a:r>
              <a:rPr lang="en-US" dirty="0" smtClean="0">
                <a:latin typeface="Bookman Old Style" pitchFamily="18" charset="0"/>
              </a:rPr>
              <a:t>{</a:t>
            </a:r>
          </a:p>
          <a:p>
            <a:r>
              <a:rPr lang="en-US" dirty="0" smtClean="0">
                <a:latin typeface="Bookman Old Style" pitchFamily="18" charset="0"/>
              </a:rPr>
              <a:t> </a:t>
            </a:r>
            <a:r>
              <a:rPr lang="en-US" dirty="0">
                <a:latin typeface="Bookman Old Style" pitchFamily="18" charset="0"/>
              </a:rPr>
              <a:t>public: void </a:t>
            </a:r>
            <a:r>
              <a:rPr lang="en-US" dirty="0" err="1">
                <a:latin typeface="Bookman Old Style" pitchFamily="18" charset="0"/>
              </a:rPr>
              <a:t>disp</a:t>
            </a:r>
            <a:r>
              <a:rPr lang="en-US" dirty="0" smtClean="0">
                <a:latin typeface="Bookman Old Style" pitchFamily="18" charset="0"/>
              </a:rPr>
              <a:t>(){</a:t>
            </a:r>
          </a:p>
          <a:p>
            <a:r>
              <a:rPr lang="en-US" dirty="0" smtClean="0">
                <a:latin typeface="Bookman Old Style" pitchFamily="18" charset="0"/>
              </a:rPr>
              <a:t> </a:t>
            </a:r>
            <a:r>
              <a:rPr lang="en-US" dirty="0">
                <a:latin typeface="Bookman Old Style" pitchFamily="18" charset="0"/>
              </a:rPr>
              <a:t>cout&lt;&lt;"Super Class Function"&lt;&lt;</a:t>
            </a:r>
            <a:r>
              <a:rPr lang="en-US" dirty="0" err="1">
                <a:latin typeface="Bookman Old Style" pitchFamily="18" charset="0"/>
              </a:rPr>
              <a:t>endl</a:t>
            </a:r>
            <a:r>
              <a:rPr lang="en-US" dirty="0" smtClean="0">
                <a:latin typeface="Bookman Old Style" pitchFamily="18" charset="0"/>
              </a:rPr>
              <a:t>;</a:t>
            </a:r>
          </a:p>
          <a:p>
            <a:r>
              <a:rPr lang="en-US" dirty="0" smtClean="0">
                <a:latin typeface="Bookman Old Style" pitchFamily="18" charset="0"/>
              </a:rPr>
              <a:t> }</a:t>
            </a:r>
          </a:p>
          <a:p>
            <a:r>
              <a:rPr lang="en-US" dirty="0" smtClean="0">
                <a:latin typeface="Bookman Old Style" pitchFamily="18" charset="0"/>
              </a:rPr>
              <a:t> };</a:t>
            </a:r>
          </a:p>
          <a:p>
            <a:r>
              <a:rPr lang="en-US" dirty="0" smtClean="0">
                <a:latin typeface="Bookman Old Style" pitchFamily="18" charset="0"/>
              </a:rPr>
              <a:t> </a:t>
            </a:r>
            <a:r>
              <a:rPr lang="en-US" dirty="0">
                <a:latin typeface="Bookman Old Style" pitchFamily="18" charset="0"/>
              </a:rPr>
              <a:t>class B: public A</a:t>
            </a:r>
            <a:r>
              <a:rPr lang="en-US" dirty="0" smtClean="0">
                <a:latin typeface="Bookman Old Style" pitchFamily="18" charset="0"/>
              </a:rPr>
              <a:t>{</a:t>
            </a:r>
          </a:p>
          <a:p>
            <a:r>
              <a:rPr lang="en-US" dirty="0" smtClean="0">
                <a:latin typeface="Bookman Old Style" pitchFamily="18" charset="0"/>
              </a:rPr>
              <a:t> </a:t>
            </a:r>
            <a:r>
              <a:rPr lang="en-US" dirty="0">
                <a:latin typeface="Bookman Old Style" pitchFamily="18" charset="0"/>
              </a:rPr>
              <a:t>public: void </a:t>
            </a:r>
            <a:r>
              <a:rPr lang="en-US" dirty="0" err="1">
                <a:latin typeface="Bookman Old Style" pitchFamily="18" charset="0"/>
              </a:rPr>
              <a:t>disp</a:t>
            </a:r>
            <a:r>
              <a:rPr lang="en-US" dirty="0" smtClean="0">
                <a:latin typeface="Bookman Old Style" pitchFamily="18" charset="0"/>
              </a:rPr>
              <a:t>(){</a:t>
            </a:r>
          </a:p>
          <a:p>
            <a:r>
              <a:rPr lang="en-US" dirty="0" smtClean="0">
                <a:latin typeface="Bookman Old Style" pitchFamily="18" charset="0"/>
              </a:rPr>
              <a:t> </a:t>
            </a:r>
            <a:r>
              <a:rPr lang="en-US" dirty="0">
                <a:latin typeface="Bookman Old Style" pitchFamily="18" charset="0"/>
              </a:rPr>
              <a:t>cout&lt;&lt;"Sub Class Function</a:t>
            </a:r>
            <a:r>
              <a:rPr lang="en-US" dirty="0" smtClean="0">
                <a:latin typeface="Bookman Old Style" pitchFamily="18" charset="0"/>
              </a:rPr>
              <a:t>";</a:t>
            </a:r>
          </a:p>
          <a:p>
            <a:r>
              <a:rPr lang="en-US" dirty="0" smtClean="0">
                <a:latin typeface="Bookman Old Style" pitchFamily="18" charset="0"/>
              </a:rPr>
              <a:t> }</a:t>
            </a:r>
          </a:p>
          <a:p>
            <a:r>
              <a:rPr lang="en-US" dirty="0" smtClean="0">
                <a:latin typeface="Bookman Old Style" pitchFamily="18" charset="0"/>
              </a:rPr>
              <a:t> };</a:t>
            </a:r>
          </a:p>
          <a:p>
            <a:r>
              <a:rPr lang="en-US" dirty="0" smtClean="0">
                <a:latin typeface="Bookman Old Style" pitchFamily="18" charset="0"/>
              </a:rPr>
              <a:t> </a:t>
            </a:r>
            <a:r>
              <a:rPr lang="en-US" dirty="0">
                <a:latin typeface="Bookman Old Style" pitchFamily="18" charset="0"/>
              </a:rPr>
              <a:t>int main() </a:t>
            </a:r>
            <a:r>
              <a:rPr lang="en-US" dirty="0" smtClean="0">
                <a:latin typeface="Bookman Old Style" pitchFamily="18" charset="0"/>
              </a:rPr>
              <a:t>{</a:t>
            </a:r>
          </a:p>
          <a:p>
            <a:r>
              <a:rPr lang="en-US" dirty="0" smtClean="0">
                <a:latin typeface="Bookman Old Style" pitchFamily="18" charset="0"/>
              </a:rPr>
              <a:t> </a:t>
            </a:r>
            <a:r>
              <a:rPr lang="en-US" dirty="0">
                <a:latin typeface="Bookman Old Style" pitchFamily="18" charset="0"/>
              </a:rPr>
              <a:t>//Parent class </a:t>
            </a:r>
            <a:r>
              <a:rPr lang="en-US" dirty="0" smtClean="0">
                <a:latin typeface="Bookman Old Style" pitchFamily="18" charset="0"/>
              </a:rPr>
              <a:t>object</a:t>
            </a:r>
          </a:p>
          <a:p>
            <a:r>
              <a:rPr lang="en-US" dirty="0" smtClean="0">
                <a:latin typeface="Bookman Old Style" pitchFamily="18" charset="0"/>
              </a:rPr>
              <a:t> </a:t>
            </a:r>
            <a:r>
              <a:rPr lang="en-US" dirty="0">
                <a:latin typeface="Bookman Old Style" pitchFamily="18" charset="0"/>
              </a:rPr>
              <a:t>A obj</a:t>
            </a:r>
            <a:r>
              <a:rPr lang="en-US" dirty="0" smtClean="0">
                <a:latin typeface="Bookman Old Style" pitchFamily="18" charset="0"/>
              </a:rPr>
              <a:t>;</a:t>
            </a:r>
          </a:p>
          <a:p>
            <a:r>
              <a:rPr lang="en-US" dirty="0" smtClean="0">
                <a:latin typeface="Bookman Old Style" pitchFamily="18" charset="0"/>
              </a:rPr>
              <a:t> </a:t>
            </a:r>
            <a:r>
              <a:rPr lang="en-US" dirty="0" err="1">
                <a:latin typeface="Bookman Old Style" pitchFamily="18" charset="0"/>
              </a:rPr>
              <a:t>obj.disp</a:t>
            </a:r>
            <a:r>
              <a:rPr lang="en-US" dirty="0" smtClean="0">
                <a:latin typeface="Bookman Old Style" pitchFamily="18" charset="0"/>
              </a:rPr>
              <a:t>();</a:t>
            </a:r>
          </a:p>
          <a:p>
            <a:r>
              <a:rPr lang="en-US" dirty="0" smtClean="0">
                <a:latin typeface="Bookman Old Style" pitchFamily="18" charset="0"/>
              </a:rPr>
              <a:t> </a:t>
            </a:r>
            <a:r>
              <a:rPr lang="en-US" dirty="0">
                <a:latin typeface="Bookman Old Style" pitchFamily="18" charset="0"/>
              </a:rPr>
              <a:t>//Child class </a:t>
            </a:r>
            <a:r>
              <a:rPr lang="en-US" dirty="0" smtClean="0">
                <a:latin typeface="Bookman Old Style" pitchFamily="18" charset="0"/>
              </a:rPr>
              <a:t>object</a:t>
            </a:r>
          </a:p>
          <a:p>
            <a:r>
              <a:rPr lang="en-US" dirty="0" smtClean="0">
                <a:latin typeface="Bookman Old Style" pitchFamily="18" charset="0"/>
              </a:rPr>
              <a:t> </a:t>
            </a:r>
            <a:r>
              <a:rPr lang="en-US" dirty="0">
                <a:latin typeface="Bookman Old Style" pitchFamily="18" charset="0"/>
              </a:rPr>
              <a:t>B obj2; </a:t>
            </a:r>
            <a:endParaRPr lang="en-US" dirty="0" smtClean="0">
              <a:latin typeface="Bookman Old Style" pitchFamily="18" charset="0"/>
            </a:endParaRPr>
          </a:p>
          <a:p>
            <a:r>
              <a:rPr lang="en-US" dirty="0" smtClean="0">
                <a:latin typeface="Bookman Old Style" pitchFamily="18" charset="0"/>
              </a:rPr>
              <a:t>obj2.disp();</a:t>
            </a:r>
          </a:p>
          <a:p>
            <a:r>
              <a:rPr lang="en-US" dirty="0" smtClean="0">
                <a:latin typeface="Bookman Old Style" pitchFamily="18" charset="0"/>
              </a:rPr>
              <a:t> </a:t>
            </a:r>
            <a:r>
              <a:rPr lang="en-US" dirty="0">
                <a:latin typeface="Bookman Old Style" pitchFamily="18" charset="0"/>
              </a:rPr>
              <a:t>return 0</a:t>
            </a:r>
            <a:r>
              <a:rPr lang="en-US" dirty="0" smtClean="0">
                <a:latin typeface="Bookman Old Style" pitchFamily="18" charset="0"/>
              </a:rPr>
              <a:t>;</a:t>
            </a:r>
          </a:p>
          <a:p>
            <a:r>
              <a:rPr lang="en-US" dirty="0" smtClean="0">
                <a:latin typeface="Bookman Old Style" pitchFamily="18" charset="0"/>
              </a:rPr>
              <a:t> }</a:t>
            </a:r>
          </a:p>
          <a:p>
            <a:r>
              <a:rPr lang="en-US" dirty="0" smtClean="0"/>
              <a:t>		</a:t>
            </a:r>
            <a:endParaRPr lang="en-US" dirty="0"/>
          </a:p>
        </p:txBody>
      </p:sp>
      <p:sp>
        <p:nvSpPr>
          <p:cNvPr id="3" name="TextBox 2"/>
          <p:cNvSpPr txBox="1"/>
          <p:nvPr/>
        </p:nvSpPr>
        <p:spPr>
          <a:xfrm>
            <a:off x="5410200" y="5629962"/>
            <a:ext cx="3733800" cy="1200329"/>
          </a:xfrm>
          <a:prstGeom prst="rect">
            <a:avLst/>
          </a:prstGeom>
          <a:noFill/>
        </p:spPr>
        <p:txBody>
          <a:bodyPr wrap="square" rtlCol="0">
            <a:spAutoFit/>
          </a:bodyPr>
          <a:lstStyle/>
          <a:p>
            <a:r>
              <a:rPr lang="en-US" b="1" u="sng" dirty="0">
                <a:solidFill>
                  <a:srgbClr val="B31166"/>
                </a:solidFill>
                <a:latin typeface="Bookman Old Style" pitchFamily="18" charset="0"/>
              </a:rPr>
              <a:t>Output:</a:t>
            </a:r>
          </a:p>
          <a:p>
            <a:r>
              <a:rPr lang="en-US" dirty="0">
                <a:latin typeface="Bookman Old Style" pitchFamily="18" charset="0"/>
              </a:rPr>
              <a:t>Super Class </a:t>
            </a:r>
            <a:r>
              <a:rPr lang="en-US" dirty="0" smtClean="0">
                <a:latin typeface="Bookman Old Style" pitchFamily="18" charset="0"/>
              </a:rPr>
              <a:t>Function</a:t>
            </a:r>
          </a:p>
          <a:p>
            <a:r>
              <a:rPr lang="en-US" dirty="0" smtClean="0">
                <a:latin typeface="Bookman Old Style" pitchFamily="18" charset="0"/>
              </a:rPr>
              <a:t>Sub </a:t>
            </a:r>
            <a:r>
              <a:rPr lang="en-US" dirty="0">
                <a:latin typeface="Bookman Old Style" pitchFamily="18" charset="0"/>
              </a:rPr>
              <a:t>Class Function</a:t>
            </a:r>
          </a:p>
          <a:p>
            <a:endParaRPr lang="en-US" dirty="0"/>
          </a:p>
        </p:txBody>
      </p:sp>
    </p:spTree>
    <p:extLst>
      <p:ext uri="{BB962C8B-B14F-4D97-AF65-F5344CB8AC3E}">
        <p14:creationId xmlns:p14="http://schemas.microsoft.com/office/powerpoint/2010/main" val="1518189964"/>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8600" y="164841"/>
            <a:ext cx="5486400" cy="830997"/>
          </a:xfrm>
          <a:prstGeom prst="rect">
            <a:avLst/>
          </a:prstGeom>
          <a:noFill/>
        </p:spPr>
        <p:txBody>
          <a:bodyPr wrap="square" rtlCol="0">
            <a:spAutoFit/>
          </a:bodyPr>
          <a:lstStyle/>
          <a:p>
            <a:r>
              <a:rPr lang="en-US" sz="4800" dirty="0" smtClean="0">
                <a:solidFill>
                  <a:srgbClr val="B31166"/>
                </a:solidFill>
                <a:latin typeface="Cooper Black" pitchFamily="18" charset="0"/>
              </a:rPr>
              <a:t>CONSTRUCTOR:</a:t>
            </a:r>
            <a:endParaRPr lang="en-US" sz="4800" dirty="0">
              <a:solidFill>
                <a:srgbClr val="B31166"/>
              </a:solidFill>
              <a:latin typeface="Cooper Black" pitchFamily="18" charset="0"/>
            </a:endParaRPr>
          </a:p>
        </p:txBody>
      </p:sp>
      <p:sp>
        <p:nvSpPr>
          <p:cNvPr id="3" name="TextBox 2">
            <a:extLst>
              <a:ext uri="{FF2B5EF4-FFF2-40B4-BE49-F238E27FC236}">
                <a16:creationId xmlns:a16="http://schemas.microsoft.com/office/drawing/2014/main" xmlns="" id="{72D704FD-9219-4AFB-8D8E-A819D5A0E327}"/>
              </a:ext>
            </a:extLst>
          </p:cNvPr>
          <p:cNvSpPr txBox="1"/>
          <p:nvPr/>
        </p:nvSpPr>
        <p:spPr>
          <a:xfrm>
            <a:off x="228600" y="1717964"/>
            <a:ext cx="7315200" cy="4678204"/>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Comic Sans MS" pitchFamily="66" charset="0"/>
              </a:rPr>
              <a:t>Constructor is special member functions which initialize an object  when it is created. It is special because its name is same as the class name.</a:t>
            </a:r>
          </a:p>
          <a:p>
            <a:pPr marL="285750" indent="-285750">
              <a:buFont typeface="Arial" panose="020B0604020202020204" pitchFamily="34" charset="0"/>
              <a:buChar char="•"/>
            </a:pPr>
            <a:r>
              <a:rPr lang="en-US" sz="2800" dirty="0">
                <a:latin typeface="Comic Sans MS" pitchFamily="66" charset="0"/>
              </a:rPr>
              <a:t>Constructor is called automatically whenever an object of its class is created.</a:t>
            </a:r>
          </a:p>
          <a:p>
            <a:pPr marL="285750" indent="-285750">
              <a:buFont typeface="Arial" panose="020B0604020202020204" pitchFamily="34" charset="0"/>
              <a:buChar char="•"/>
            </a:pPr>
            <a:r>
              <a:rPr lang="en-US" sz="2800" dirty="0">
                <a:latin typeface="Comic Sans MS" pitchFamily="66" charset="0"/>
              </a:rPr>
              <a:t>It is called constructor because it constructs the values of data members of the class.</a:t>
            </a:r>
          </a:p>
          <a:p>
            <a:pPr marL="285750" indent="-285750">
              <a:buFont typeface="Arial" panose="020B0604020202020204" pitchFamily="34" charset="0"/>
              <a:buChar char="•"/>
            </a:pPr>
            <a:endParaRPr lang="en-IN" dirty="0">
              <a:latin typeface="Comic Sans MS" pitchFamily="66" charset="0"/>
            </a:endParaRPr>
          </a:p>
        </p:txBody>
      </p:sp>
    </p:spTree>
    <p:extLst>
      <p:ext uri="{BB962C8B-B14F-4D97-AF65-F5344CB8AC3E}">
        <p14:creationId xmlns:p14="http://schemas.microsoft.com/office/powerpoint/2010/main" val="1515749564"/>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5F5AE564-5B08-4E69-8990-084C965D8351}"/>
              </a:ext>
            </a:extLst>
          </p:cNvPr>
          <p:cNvSpPr txBox="1"/>
          <p:nvPr/>
        </p:nvSpPr>
        <p:spPr>
          <a:xfrm>
            <a:off x="193125" y="304800"/>
            <a:ext cx="8923166" cy="584775"/>
          </a:xfrm>
          <a:prstGeom prst="rect">
            <a:avLst/>
          </a:prstGeom>
          <a:noFill/>
        </p:spPr>
        <p:txBody>
          <a:bodyPr wrap="square" rtlCol="0">
            <a:spAutoFit/>
          </a:bodyPr>
          <a:lstStyle/>
          <a:p>
            <a:r>
              <a:rPr lang="en-US" sz="3200" dirty="0">
                <a:solidFill>
                  <a:schemeClr val="accent1"/>
                </a:solidFill>
                <a:latin typeface="Cooper Black" pitchFamily="18" charset="0"/>
              </a:rPr>
              <a:t>PROPERTIES OF </a:t>
            </a:r>
            <a:r>
              <a:rPr lang="en-US" sz="3200" dirty="0" smtClean="0">
                <a:solidFill>
                  <a:schemeClr val="accent1"/>
                </a:solidFill>
                <a:latin typeface="Cooper Black" pitchFamily="18" charset="0"/>
              </a:rPr>
              <a:t>CONSTRUCTOR:</a:t>
            </a:r>
            <a:endParaRPr lang="en-US" sz="3200" dirty="0">
              <a:solidFill>
                <a:schemeClr val="accent1"/>
              </a:solidFill>
              <a:latin typeface="Cooper Black" pitchFamily="18" charset="0"/>
            </a:endParaRPr>
          </a:p>
        </p:txBody>
      </p:sp>
      <p:sp>
        <p:nvSpPr>
          <p:cNvPr id="3" name="TextBox 2">
            <a:extLst>
              <a:ext uri="{FF2B5EF4-FFF2-40B4-BE49-F238E27FC236}">
                <a16:creationId xmlns:a16="http://schemas.microsoft.com/office/drawing/2014/main" xmlns="" id="{B98188AD-FA11-44CD-93BD-26A53EC02145}"/>
              </a:ext>
            </a:extLst>
          </p:cNvPr>
          <p:cNvSpPr txBox="1"/>
          <p:nvPr/>
        </p:nvSpPr>
        <p:spPr>
          <a:xfrm>
            <a:off x="533400" y="1447800"/>
            <a:ext cx="7620000" cy="4524315"/>
          </a:xfrm>
          <a:prstGeom prst="rect">
            <a:avLst/>
          </a:prstGeom>
          <a:noFill/>
        </p:spPr>
        <p:txBody>
          <a:bodyPr wrap="square" rtlCol="0">
            <a:spAutoFit/>
          </a:bodyPr>
          <a:lstStyle/>
          <a:p>
            <a:pPr marL="285750" indent="-285750">
              <a:buFont typeface="Wingdings" panose="05000000000000000000" pitchFamily="2" charset="2"/>
              <a:buChar char="q"/>
            </a:pPr>
            <a:r>
              <a:rPr lang="en-US" sz="2400" dirty="0">
                <a:latin typeface="Comic Sans MS" pitchFamily="66" charset="0"/>
              </a:rPr>
              <a:t>Constructor name is the same as the class name.</a:t>
            </a:r>
          </a:p>
          <a:p>
            <a:endParaRPr lang="en-US" sz="2400" dirty="0">
              <a:latin typeface="Comic Sans MS" pitchFamily="66" charset="0"/>
            </a:endParaRPr>
          </a:p>
          <a:p>
            <a:pPr marL="285750" indent="-285750">
              <a:buFont typeface="Wingdings" panose="05000000000000000000" pitchFamily="2" charset="2"/>
              <a:buChar char="q"/>
            </a:pPr>
            <a:r>
              <a:rPr lang="en-US" sz="2400" dirty="0">
                <a:latin typeface="Comic Sans MS" pitchFamily="66" charset="0"/>
              </a:rPr>
              <a:t>Constructor does not have a RETURN-TYPE , not even void , and they cannot return value.</a:t>
            </a:r>
          </a:p>
          <a:p>
            <a:endParaRPr lang="en-US" sz="2400" dirty="0">
              <a:latin typeface="Comic Sans MS" pitchFamily="66" charset="0"/>
            </a:endParaRPr>
          </a:p>
          <a:p>
            <a:pPr marL="285750" indent="-285750">
              <a:buFont typeface="Wingdings" panose="05000000000000000000" pitchFamily="2" charset="2"/>
              <a:buChar char="q"/>
            </a:pPr>
            <a:r>
              <a:rPr lang="en-US" sz="2400" dirty="0">
                <a:latin typeface="Comic Sans MS" pitchFamily="66" charset="0"/>
              </a:rPr>
              <a:t>Constructor implicit calls to NEW &amp; DELETE when memory allocation is required.</a:t>
            </a:r>
          </a:p>
          <a:p>
            <a:endParaRPr lang="en-US" sz="2400" dirty="0">
              <a:latin typeface="Comic Sans MS" pitchFamily="66" charset="0"/>
            </a:endParaRPr>
          </a:p>
          <a:p>
            <a:pPr marL="342900" indent="-342900">
              <a:buFont typeface="Wingdings" panose="05000000000000000000" pitchFamily="2" charset="2"/>
              <a:buChar char="q"/>
            </a:pPr>
            <a:r>
              <a:rPr lang="en-US" sz="2400" dirty="0">
                <a:latin typeface="Comic Sans MS" pitchFamily="66" charset="0"/>
              </a:rPr>
              <a:t>Constructor should be declared in the PUBLIC section of the class.</a:t>
            </a:r>
          </a:p>
          <a:p>
            <a:endParaRPr lang="en-US" sz="2400" dirty="0">
              <a:latin typeface="Comic Sans MS" pitchFamily="66" charset="0"/>
            </a:endParaRPr>
          </a:p>
          <a:p>
            <a:pPr marL="285750" indent="-285750">
              <a:buFont typeface="Wingdings" panose="05000000000000000000" pitchFamily="2" charset="2"/>
              <a:buChar char="q"/>
            </a:pPr>
            <a:r>
              <a:rPr lang="en-US" sz="2400" dirty="0">
                <a:latin typeface="Comic Sans MS" pitchFamily="66" charset="0"/>
              </a:rPr>
              <a:t>Constructor cannot be virtual.</a:t>
            </a:r>
            <a:endParaRPr lang="en-IN" sz="2400" dirty="0">
              <a:latin typeface="Comic Sans MS" pitchFamily="66" charset="0"/>
            </a:endParaRPr>
          </a:p>
        </p:txBody>
      </p:sp>
    </p:spTree>
    <p:extLst>
      <p:ext uri="{BB962C8B-B14F-4D97-AF65-F5344CB8AC3E}">
        <p14:creationId xmlns:p14="http://schemas.microsoft.com/office/powerpoint/2010/main" val="1952767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C49FE6C-5DA7-488D-85B1-C91B46193E1B}"/>
              </a:ext>
            </a:extLst>
          </p:cNvPr>
          <p:cNvSpPr txBox="1"/>
          <p:nvPr/>
        </p:nvSpPr>
        <p:spPr>
          <a:xfrm>
            <a:off x="-457200" y="304800"/>
            <a:ext cx="9525000" cy="677108"/>
          </a:xfrm>
          <a:prstGeom prst="rect">
            <a:avLst/>
          </a:prstGeom>
          <a:noFill/>
        </p:spPr>
        <p:txBody>
          <a:bodyPr wrap="square" rtlCol="0">
            <a:spAutoFit/>
          </a:bodyPr>
          <a:lstStyle/>
          <a:p>
            <a:pPr algn="ctr"/>
            <a:r>
              <a:rPr lang="en-US" sz="3800" dirty="0">
                <a:solidFill>
                  <a:schemeClr val="accent1"/>
                </a:solidFill>
                <a:latin typeface="Cooper Black" pitchFamily="18" charset="0"/>
              </a:rPr>
              <a:t>TYPES OF CONSTRUCTOR</a:t>
            </a:r>
          </a:p>
        </p:txBody>
      </p:sp>
      <p:sp>
        <p:nvSpPr>
          <p:cNvPr id="3" name="TextBox 2">
            <a:extLst>
              <a:ext uri="{FF2B5EF4-FFF2-40B4-BE49-F238E27FC236}">
                <a16:creationId xmlns:a16="http://schemas.microsoft.com/office/drawing/2014/main" xmlns="" id="{7460DB02-0EE0-4095-9311-73ECA0FF2B95}"/>
              </a:ext>
            </a:extLst>
          </p:cNvPr>
          <p:cNvSpPr txBox="1"/>
          <p:nvPr/>
        </p:nvSpPr>
        <p:spPr>
          <a:xfrm>
            <a:off x="1905000" y="1098527"/>
            <a:ext cx="5715000" cy="769441"/>
          </a:xfrm>
          <a:prstGeom prst="rect">
            <a:avLst/>
          </a:prstGeom>
          <a:noFill/>
        </p:spPr>
        <p:txBody>
          <a:bodyPr wrap="square" rtlCol="0">
            <a:spAutoFit/>
          </a:bodyPr>
          <a:lstStyle/>
          <a:p>
            <a:pPr marL="342900" indent="-342900">
              <a:buAutoNum type="arabicPeriod"/>
            </a:pPr>
            <a:r>
              <a:rPr lang="en-US" sz="2200" dirty="0">
                <a:latin typeface="Comic Sans MS" pitchFamily="66" charset="0"/>
              </a:rPr>
              <a:t>DEFAULT CONSTRUCTOR</a:t>
            </a:r>
          </a:p>
          <a:p>
            <a:pPr marL="342900" indent="-342900">
              <a:buAutoNum type="arabicPeriod"/>
            </a:pPr>
            <a:r>
              <a:rPr lang="en-US" sz="2200" dirty="0">
                <a:latin typeface="Comic Sans MS" pitchFamily="66" charset="0"/>
              </a:rPr>
              <a:t>PARAMETERIZED CONSTRUCTOR</a:t>
            </a:r>
            <a:endParaRPr lang="en-IN" sz="2200" dirty="0">
              <a:latin typeface="Comic Sans MS" pitchFamily="66" charset="0"/>
            </a:endParaRPr>
          </a:p>
        </p:txBody>
      </p:sp>
      <p:sp>
        <p:nvSpPr>
          <p:cNvPr id="7" name="TextBox 6">
            <a:extLst>
              <a:ext uri="{FF2B5EF4-FFF2-40B4-BE49-F238E27FC236}">
                <a16:creationId xmlns:a16="http://schemas.microsoft.com/office/drawing/2014/main" xmlns="" id="{44A52865-F09C-4B0F-90F7-D4EE5E6CD89D}"/>
              </a:ext>
            </a:extLst>
          </p:cNvPr>
          <p:cNvSpPr txBox="1"/>
          <p:nvPr/>
        </p:nvSpPr>
        <p:spPr>
          <a:xfrm>
            <a:off x="228600" y="2290227"/>
            <a:ext cx="9067800" cy="1815882"/>
          </a:xfrm>
          <a:prstGeom prst="rect">
            <a:avLst/>
          </a:prstGeom>
          <a:noFill/>
        </p:spPr>
        <p:txBody>
          <a:bodyPr wrap="square" rtlCol="0">
            <a:spAutoFit/>
          </a:bodyPr>
          <a:lstStyle/>
          <a:p>
            <a:r>
              <a:rPr lang="en-US" sz="2400" b="1" dirty="0">
                <a:latin typeface="Comic Sans MS" pitchFamily="66" charset="0"/>
              </a:rPr>
              <a:t>DEFAULT </a:t>
            </a:r>
            <a:r>
              <a:rPr lang="en-US" sz="2400" b="1" dirty="0" smtClean="0">
                <a:latin typeface="Comic Sans MS" pitchFamily="66" charset="0"/>
              </a:rPr>
              <a:t>CONSTUCTOR:</a:t>
            </a:r>
            <a:endParaRPr lang="en-US" sz="2200" b="1" dirty="0" smtClean="0">
              <a:latin typeface="Comic Sans MS" pitchFamily="66" charset="0"/>
            </a:endParaRPr>
          </a:p>
          <a:p>
            <a:pPr marL="285750" indent="-285750">
              <a:buFont typeface="Arial" panose="020B0604020202020204" pitchFamily="34" charset="0"/>
              <a:buChar char="•"/>
            </a:pPr>
            <a:r>
              <a:rPr lang="en-US" sz="2200" dirty="0" smtClean="0">
                <a:latin typeface="Comic Sans MS" pitchFamily="66" charset="0"/>
              </a:rPr>
              <a:t>Constructor </a:t>
            </a:r>
            <a:r>
              <a:rPr lang="en-US" sz="2200" dirty="0">
                <a:latin typeface="Comic Sans MS" pitchFamily="66" charset="0"/>
              </a:rPr>
              <a:t>that accepts NO PARAMETER is call default constructor.</a:t>
            </a:r>
          </a:p>
          <a:p>
            <a:pPr marL="285750" indent="-285750">
              <a:buFont typeface="Arial" panose="020B0604020202020204" pitchFamily="34" charset="0"/>
              <a:buChar char="•"/>
            </a:pPr>
            <a:r>
              <a:rPr lang="en-US" sz="2200" dirty="0">
                <a:latin typeface="Comic Sans MS" pitchFamily="66" charset="0"/>
              </a:rPr>
              <a:t>If no constructor is defined then compiler supplies a default constructor.</a:t>
            </a:r>
          </a:p>
        </p:txBody>
      </p:sp>
      <p:sp>
        <p:nvSpPr>
          <p:cNvPr id="11" name="TextBox 10">
            <a:extLst>
              <a:ext uri="{FF2B5EF4-FFF2-40B4-BE49-F238E27FC236}">
                <a16:creationId xmlns:a16="http://schemas.microsoft.com/office/drawing/2014/main" xmlns="" id="{A3D5429A-7AF9-4226-8B81-B4ECDE5C36B1}"/>
              </a:ext>
            </a:extLst>
          </p:cNvPr>
          <p:cNvSpPr txBox="1"/>
          <p:nvPr/>
        </p:nvSpPr>
        <p:spPr>
          <a:xfrm>
            <a:off x="190500" y="4419600"/>
            <a:ext cx="9144000" cy="1815882"/>
          </a:xfrm>
          <a:prstGeom prst="rect">
            <a:avLst/>
          </a:prstGeom>
          <a:noFill/>
        </p:spPr>
        <p:txBody>
          <a:bodyPr wrap="square" rtlCol="0">
            <a:spAutoFit/>
          </a:bodyPr>
          <a:lstStyle/>
          <a:p>
            <a:r>
              <a:rPr lang="en-US" sz="2400" b="1" dirty="0">
                <a:latin typeface="Comic Sans MS" pitchFamily="66" charset="0"/>
              </a:rPr>
              <a:t>PARAMETERIZED </a:t>
            </a:r>
            <a:r>
              <a:rPr lang="en-US" sz="2400" b="1" dirty="0" smtClean="0">
                <a:latin typeface="Comic Sans MS" pitchFamily="66" charset="0"/>
              </a:rPr>
              <a:t>CONSTUCTOR</a:t>
            </a:r>
            <a:endParaRPr lang="en-US" sz="2200" b="1" dirty="0" smtClean="0">
              <a:latin typeface="Comic Sans MS" pitchFamily="66" charset="0"/>
            </a:endParaRPr>
          </a:p>
          <a:p>
            <a:pPr marL="285750" indent="-285750">
              <a:buFont typeface="Arial" panose="020B0604020202020204" pitchFamily="34" charset="0"/>
              <a:buChar char="•"/>
            </a:pPr>
            <a:r>
              <a:rPr lang="en-US" sz="2200" dirty="0" smtClean="0">
                <a:latin typeface="Comic Sans MS" pitchFamily="66" charset="0"/>
              </a:rPr>
              <a:t>Constructor </a:t>
            </a:r>
            <a:r>
              <a:rPr lang="en-US" sz="2200" dirty="0">
                <a:latin typeface="Comic Sans MS" pitchFamily="66" charset="0"/>
              </a:rPr>
              <a:t>that accepts PARAMETERS is called as parameterized constructor.</a:t>
            </a:r>
          </a:p>
          <a:p>
            <a:pPr marL="285750" indent="-285750">
              <a:buFont typeface="Arial" panose="020B0604020202020204" pitchFamily="34" charset="0"/>
              <a:buChar char="•"/>
            </a:pPr>
            <a:r>
              <a:rPr lang="en-US" sz="2200" dirty="0">
                <a:latin typeface="Comic Sans MS" pitchFamily="66" charset="0"/>
              </a:rPr>
              <a:t>While creating objects we must pass one or more parameters in order to invoke this constructor.</a:t>
            </a:r>
            <a:endParaRPr lang="en-IN" sz="2200" dirty="0">
              <a:latin typeface="Comic Sans MS" pitchFamily="66" charset="0"/>
            </a:endParaRPr>
          </a:p>
        </p:txBody>
      </p:sp>
    </p:spTree>
    <p:extLst>
      <p:ext uri="{BB962C8B-B14F-4D97-AF65-F5344CB8AC3E}">
        <p14:creationId xmlns:p14="http://schemas.microsoft.com/office/powerpoint/2010/main" val="1632698904"/>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DBFB7BFB-E2EA-43E1-B80A-AC1681ADD67E}"/>
              </a:ext>
            </a:extLst>
          </p:cNvPr>
          <p:cNvSpPr txBox="1"/>
          <p:nvPr/>
        </p:nvSpPr>
        <p:spPr>
          <a:xfrm>
            <a:off x="990600" y="76200"/>
            <a:ext cx="9525000" cy="677108"/>
          </a:xfrm>
          <a:prstGeom prst="rect">
            <a:avLst/>
          </a:prstGeom>
          <a:noFill/>
        </p:spPr>
        <p:txBody>
          <a:bodyPr wrap="square" rtlCol="0">
            <a:spAutoFit/>
          </a:bodyPr>
          <a:lstStyle/>
          <a:p>
            <a:r>
              <a:rPr lang="en-US" sz="3800" dirty="0">
                <a:solidFill>
                  <a:schemeClr val="accent1"/>
                </a:solidFill>
                <a:latin typeface="Cooper Black" pitchFamily="18" charset="0"/>
              </a:rPr>
              <a:t> DEFAULT CONSTRUCTOR</a:t>
            </a:r>
          </a:p>
        </p:txBody>
      </p:sp>
      <p:sp>
        <p:nvSpPr>
          <p:cNvPr id="3" name="TextBox 2">
            <a:extLst>
              <a:ext uri="{FF2B5EF4-FFF2-40B4-BE49-F238E27FC236}">
                <a16:creationId xmlns:a16="http://schemas.microsoft.com/office/drawing/2014/main" xmlns="" id="{EF655763-DB0C-4991-A8E5-C006BC2BBCCA}"/>
              </a:ext>
            </a:extLst>
          </p:cNvPr>
          <p:cNvSpPr txBox="1"/>
          <p:nvPr/>
        </p:nvSpPr>
        <p:spPr>
          <a:xfrm>
            <a:off x="1371600" y="736202"/>
            <a:ext cx="6858000" cy="5940088"/>
          </a:xfrm>
          <a:prstGeom prst="rect">
            <a:avLst/>
          </a:prstGeom>
          <a:noFill/>
        </p:spPr>
        <p:txBody>
          <a:bodyPr wrap="square" rtlCol="0">
            <a:spAutoFit/>
          </a:bodyPr>
          <a:lstStyle/>
          <a:p>
            <a:r>
              <a:rPr lang="en-US" sz="2000" dirty="0">
                <a:latin typeface="Comic Sans MS" pitchFamily="66" charset="0"/>
              </a:rPr>
              <a:t>#include&lt;</a:t>
            </a:r>
            <a:r>
              <a:rPr lang="en-US" sz="2000" dirty="0" err="1">
                <a:latin typeface="Comic Sans MS" pitchFamily="66" charset="0"/>
              </a:rPr>
              <a:t>iostream.h</a:t>
            </a:r>
            <a:r>
              <a:rPr lang="en-US" sz="2000" dirty="0">
                <a:latin typeface="Comic Sans MS" pitchFamily="66" charset="0"/>
              </a:rPr>
              <a:t>&gt;</a:t>
            </a:r>
          </a:p>
          <a:p>
            <a:r>
              <a:rPr lang="en-US" sz="2000" dirty="0">
                <a:latin typeface="Comic Sans MS" pitchFamily="66" charset="0"/>
              </a:rPr>
              <a:t>#include&lt;</a:t>
            </a:r>
            <a:r>
              <a:rPr lang="en-US" sz="2000" dirty="0" err="1">
                <a:latin typeface="Comic Sans MS" pitchFamily="66" charset="0"/>
              </a:rPr>
              <a:t>conio.h</a:t>
            </a:r>
            <a:r>
              <a:rPr lang="en-US" sz="2000" dirty="0">
                <a:latin typeface="Comic Sans MS" pitchFamily="66" charset="0"/>
              </a:rPr>
              <a:t>&gt; </a:t>
            </a:r>
          </a:p>
          <a:p>
            <a:r>
              <a:rPr lang="en-US" sz="2000" dirty="0">
                <a:latin typeface="Comic Sans MS" pitchFamily="66" charset="0"/>
              </a:rPr>
              <a:t>class Test</a:t>
            </a:r>
          </a:p>
          <a:p>
            <a:r>
              <a:rPr lang="en-US" sz="2000" dirty="0">
                <a:latin typeface="Comic Sans MS" pitchFamily="66" charset="0"/>
              </a:rPr>
              <a:t> {</a:t>
            </a:r>
          </a:p>
          <a:p>
            <a:r>
              <a:rPr lang="en-US" sz="2000" dirty="0">
                <a:latin typeface="Comic Sans MS" pitchFamily="66" charset="0"/>
              </a:rPr>
              <a:t>   int x;</a:t>
            </a:r>
          </a:p>
          <a:p>
            <a:r>
              <a:rPr lang="en-US" sz="2000" dirty="0">
                <a:latin typeface="Comic Sans MS" pitchFamily="66" charset="0"/>
              </a:rPr>
              <a:t>   public:</a:t>
            </a:r>
          </a:p>
          <a:p>
            <a:r>
              <a:rPr lang="en-US" sz="2000" dirty="0">
                <a:latin typeface="Comic Sans MS" pitchFamily="66" charset="0"/>
              </a:rPr>
              <a:t>   Test()     //constructor declared </a:t>
            </a:r>
          </a:p>
          <a:p>
            <a:r>
              <a:rPr lang="en-US" sz="2000" dirty="0">
                <a:latin typeface="Comic Sans MS" pitchFamily="66" charset="0"/>
              </a:rPr>
              <a:t>    {</a:t>
            </a:r>
          </a:p>
          <a:p>
            <a:r>
              <a:rPr lang="en-US" sz="2000" dirty="0">
                <a:latin typeface="Comic Sans MS" pitchFamily="66" charset="0"/>
              </a:rPr>
              <a:t>     x=9000;</a:t>
            </a:r>
          </a:p>
          <a:p>
            <a:r>
              <a:rPr lang="en-US" sz="2000" dirty="0">
                <a:latin typeface="Comic Sans MS" pitchFamily="66" charset="0"/>
              </a:rPr>
              <a:t>   } </a:t>
            </a:r>
          </a:p>
          <a:p>
            <a:r>
              <a:rPr lang="en-US" sz="2000" dirty="0">
                <a:latin typeface="Comic Sans MS" pitchFamily="66" charset="0"/>
              </a:rPr>
              <a:t>};</a:t>
            </a:r>
          </a:p>
          <a:p>
            <a:r>
              <a:rPr lang="en-US" sz="2000" dirty="0">
                <a:latin typeface="Comic Sans MS" pitchFamily="66" charset="0"/>
              </a:rPr>
              <a:t>void main()</a:t>
            </a:r>
          </a:p>
          <a:p>
            <a:r>
              <a:rPr lang="en-US" sz="2000" dirty="0">
                <a:latin typeface="Comic Sans MS" pitchFamily="66" charset="0"/>
              </a:rPr>
              <a:t> {</a:t>
            </a:r>
          </a:p>
          <a:p>
            <a:r>
              <a:rPr lang="en-US" sz="2000" dirty="0">
                <a:latin typeface="Comic Sans MS" pitchFamily="66" charset="0"/>
              </a:rPr>
              <a:t>   </a:t>
            </a:r>
            <a:r>
              <a:rPr lang="en-US" sz="2000" dirty="0" err="1">
                <a:latin typeface="Comic Sans MS" pitchFamily="66" charset="0"/>
              </a:rPr>
              <a:t>clrscr</a:t>
            </a:r>
            <a:r>
              <a:rPr lang="en-US" sz="2000" dirty="0">
                <a:latin typeface="Comic Sans MS" pitchFamily="66" charset="0"/>
              </a:rPr>
              <a:t>();</a:t>
            </a:r>
          </a:p>
          <a:p>
            <a:r>
              <a:rPr lang="en-US" sz="2000" dirty="0">
                <a:latin typeface="Comic Sans MS" pitchFamily="66" charset="0"/>
              </a:rPr>
              <a:t>   Test t1,t2;</a:t>
            </a:r>
          </a:p>
          <a:p>
            <a:r>
              <a:rPr lang="en-US" sz="2000" dirty="0">
                <a:latin typeface="Comic Sans MS" pitchFamily="66" charset="0"/>
              </a:rPr>
              <a:t>   </a:t>
            </a:r>
            <a:r>
              <a:rPr lang="en-US" sz="2000" dirty="0" err="1">
                <a:latin typeface="Comic Sans MS" pitchFamily="66" charset="0"/>
              </a:rPr>
              <a:t>cout</a:t>
            </a:r>
            <a:r>
              <a:rPr lang="en-US" sz="2000" dirty="0">
                <a:latin typeface="Comic Sans MS" pitchFamily="66" charset="0"/>
              </a:rPr>
              <a:t>&lt;&lt;“x=”&lt;&lt;t1.x&lt;&lt;</a:t>
            </a:r>
            <a:r>
              <a:rPr lang="en-US" sz="2000" dirty="0" err="1">
                <a:latin typeface="Comic Sans MS" pitchFamily="66" charset="0"/>
              </a:rPr>
              <a:t>endl</a:t>
            </a:r>
            <a:r>
              <a:rPr lang="en-US" sz="2000" dirty="0">
                <a:latin typeface="Comic Sans MS" pitchFamily="66" charset="0"/>
              </a:rPr>
              <a:t>;</a:t>
            </a:r>
          </a:p>
          <a:p>
            <a:r>
              <a:rPr lang="en-US" sz="2000" dirty="0">
                <a:latin typeface="Comic Sans MS" pitchFamily="66" charset="0"/>
              </a:rPr>
              <a:t>   </a:t>
            </a:r>
            <a:r>
              <a:rPr lang="en-US" sz="2000" dirty="0" err="1">
                <a:latin typeface="Comic Sans MS" pitchFamily="66" charset="0"/>
              </a:rPr>
              <a:t>cout</a:t>
            </a:r>
            <a:r>
              <a:rPr lang="en-US" sz="2000" dirty="0">
                <a:latin typeface="Comic Sans MS" pitchFamily="66" charset="0"/>
              </a:rPr>
              <a:t>&lt;&lt;“x=”&lt;&lt;t2.x;</a:t>
            </a:r>
          </a:p>
          <a:p>
            <a:r>
              <a:rPr lang="en-US" sz="2000" dirty="0">
                <a:latin typeface="Comic Sans MS" pitchFamily="66" charset="0"/>
              </a:rPr>
              <a:t>   </a:t>
            </a:r>
            <a:r>
              <a:rPr lang="en-US" sz="2000" dirty="0" err="1">
                <a:latin typeface="Comic Sans MS" pitchFamily="66" charset="0"/>
              </a:rPr>
              <a:t>getch</a:t>
            </a:r>
            <a:r>
              <a:rPr lang="en-US" sz="2000" dirty="0">
                <a:latin typeface="Comic Sans MS" pitchFamily="66" charset="0"/>
              </a:rPr>
              <a:t>();</a:t>
            </a:r>
          </a:p>
          <a:p>
            <a:r>
              <a:rPr lang="en-US" sz="2000" dirty="0">
                <a:latin typeface="Comic Sans MS" pitchFamily="66" charset="0"/>
              </a:rPr>
              <a:t> }</a:t>
            </a:r>
            <a:endParaRPr lang="en-IN" sz="2000" dirty="0">
              <a:latin typeface="Comic Sans MS" pitchFamily="66" charset="0"/>
            </a:endParaRPr>
          </a:p>
        </p:txBody>
      </p:sp>
    </p:spTree>
    <p:extLst>
      <p:ext uri="{BB962C8B-B14F-4D97-AF65-F5344CB8AC3E}">
        <p14:creationId xmlns:p14="http://schemas.microsoft.com/office/powerpoint/2010/main" val="3179154006"/>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5B584E24-116D-48C8-B675-3FEBBB3BD4C5}"/>
              </a:ext>
            </a:extLst>
          </p:cNvPr>
          <p:cNvSpPr txBox="1"/>
          <p:nvPr/>
        </p:nvSpPr>
        <p:spPr>
          <a:xfrm>
            <a:off x="-190500" y="0"/>
            <a:ext cx="9525000" cy="677108"/>
          </a:xfrm>
          <a:prstGeom prst="rect">
            <a:avLst/>
          </a:prstGeom>
          <a:noFill/>
        </p:spPr>
        <p:txBody>
          <a:bodyPr wrap="square" rtlCol="0">
            <a:spAutoFit/>
          </a:bodyPr>
          <a:lstStyle/>
          <a:p>
            <a:r>
              <a:rPr lang="en-US" sz="3800" dirty="0">
                <a:solidFill>
                  <a:schemeClr val="accent1"/>
                </a:solidFill>
                <a:latin typeface="Cooper Black" pitchFamily="18" charset="0"/>
              </a:rPr>
              <a:t> PARAMETERIZED CONSTRUCTOR</a:t>
            </a:r>
          </a:p>
        </p:txBody>
      </p:sp>
      <p:sp>
        <p:nvSpPr>
          <p:cNvPr id="4" name="TextBox 3">
            <a:extLst>
              <a:ext uri="{FF2B5EF4-FFF2-40B4-BE49-F238E27FC236}">
                <a16:creationId xmlns:a16="http://schemas.microsoft.com/office/drawing/2014/main" xmlns="" id="{5EC7573D-D342-46A3-8359-B935A14F1F52}"/>
              </a:ext>
            </a:extLst>
          </p:cNvPr>
          <p:cNvSpPr txBox="1"/>
          <p:nvPr/>
        </p:nvSpPr>
        <p:spPr>
          <a:xfrm>
            <a:off x="723900" y="677108"/>
            <a:ext cx="7696200" cy="6524863"/>
          </a:xfrm>
          <a:prstGeom prst="rect">
            <a:avLst/>
          </a:prstGeom>
          <a:noFill/>
        </p:spPr>
        <p:txBody>
          <a:bodyPr wrap="square" rtlCol="0">
            <a:spAutoFit/>
          </a:bodyPr>
          <a:lstStyle/>
          <a:p>
            <a:r>
              <a:rPr lang="en-US" sz="2000" dirty="0">
                <a:latin typeface="Comic Sans MS" pitchFamily="66" charset="0"/>
              </a:rPr>
              <a:t>#include&lt;</a:t>
            </a:r>
            <a:r>
              <a:rPr lang="en-US" sz="2000" dirty="0" err="1">
                <a:latin typeface="Comic Sans MS" pitchFamily="66" charset="0"/>
              </a:rPr>
              <a:t>iostream.h</a:t>
            </a:r>
            <a:r>
              <a:rPr lang="en-US" sz="2000" dirty="0">
                <a:latin typeface="Comic Sans MS" pitchFamily="66" charset="0"/>
              </a:rPr>
              <a:t>&gt;</a:t>
            </a:r>
          </a:p>
          <a:p>
            <a:r>
              <a:rPr lang="en-US" sz="2000" dirty="0">
                <a:latin typeface="Comic Sans MS" pitchFamily="66" charset="0"/>
              </a:rPr>
              <a:t>#include&lt;</a:t>
            </a:r>
            <a:r>
              <a:rPr lang="en-US" sz="2000" dirty="0" err="1">
                <a:latin typeface="Comic Sans MS" pitchFamily="66" charset="0"/>
              </a:rPr>
              <a:t>conio.h</a:t>
            </a:r>
            <a:r>
              <a:rPr lang="en-US" sz="2000" dirty="0">
                <a:latin typeface="Comic Sans MS" pitchFamily="66" charset="0"/>
              </a:rPr>
              <a:t>&gt; </a:t>
            </a:r>
          </a:p>
          <a:p>
            <a:r>
              <a:rPr lang="en-US" sz="2000" dirty="0">
                <a:latin typeface="Comic Sans MS" pitchFamily="66" charset="0"/>
              </a:rPr>
              <a:t>class Test</a:t>
            </a:r>
          </a:p>
          <a:p>
            <a:r>
              <a:rPr lang="en-US" sz="2000" dirty="0">
                <a:latin typeface="Comic Sans MS" pitchFamily="66" charset="0"/>
              </a:rPr>
              <a:t> {</a:t>
            </a:r>
          </a:p>
          <a:p>
            <a:r>
              <a:rPr lang="en-US" sz="2000" dirty="0">
                <a:latin typeface="Comic Sans MS" pitchFamily="66" charset="0"/>
              </a:rPr>
              <a:t>   public:</a:t>
            </a:r>
          </a:p>
          <a:p>
            <a:r>
              <a:rPr lang="en-US" sz="2000" dirty="0">
                <a:latin typeface="Comic Sans MS" pitchFamily="66" charset="0"/>
              </a:rPr>
              <a:t>   int a , b , c;</a:t>
            </a:r>
          </a:p>
          <a:p>
            <a:r>
              <a:rPr lang="en-US" sz="2000" dirty="0">
                <a:latin typeface="Comic Sans MS" pitchFamily="66" charset="0"/>
              </a:rPr>
              <a:t>   Test( int x, int y)</a:t>
            </a:r>
          </a:p>
          <a:p>
            <a:r>
              <a:rPr lang="en-US" sz="2000" dirty="0">
                <a:latin typeface="Comic Sans MS" pitchFamily="66" charset="0"/>
              </a:rPr>
              <a:t>   {</a:t>
            </a:r>
          </a:p>
          <a:p>
            <a:r>
              <a:rPr lang="en-US" sz="2000" dirty="0">
                <a:latin typeface="Comic Sans MS" pitchFamily="66" charset="0"/>
              </a:rPr>
              <a:t>     a=x;</a:t>
            </a:r>
          </a:p>
          <a:p>
            <a:r>
              <a:rPr lang="en-US" sz="2000" dirty="0">
                <a:latin typeface="Comic Sans MS" pitchFamily="66" charset="0"/>
              </a:rPr>
              <a:t>     b=y;</a:t>
            </a:r>
          </a:p>
          <a:p>
            <a:r>
              <a:rPr lang="en-US" sz="2000" dirty="0">
                <a:latin typeface="Comic Sans MS" pitchFamily="66" charset="0"/>
              </a:rPr>
              <a:t>     c=</a:t>
            </a:r>
            <a:r>
              <a:rPr lang="en-US" sz="2000" dirty="0" err="1">
                <a:latin typeface="Comic Sans MS" pitchFamily="66" charset="0"/>
              </a:rPr>
              <a:t>a+b</a:t>
            </a:r>
            <a:r>
              <a:rPr lang="en-US" sz="2000" dirty="0">
                <a:latin typeface="Comic Sans MS" pitchFamily="66" charset="0"/>
              </a:rPr>
              <a:t>;</a:t>
            </a:r>
          </a:p>
          <a:p>
            <a:r>
              <a:rPr lang="en-US" sz="2000" dirty="0">
                <a:latin typeface="Comic Sans MS" pitchFamily="66" charset="0"/>
              </a:rPr>
              <a:t>   } </a:t>
            </a:r>
          </a:p>
          <a:p>
            <a:r>
              <a:rPr lang="en-US" sz="2000" dirty="0" smtClean="0">
                <a:latin typeface="Comic Sans MS" pitchFamily="66" charset="0"/>
              </a:rPr>
              <a:t>};</a:t>
            </a:r>
            <a:endParaRPr lang="en-US" sz="2000" dirty="0">
              <a:latin typeface="Comic Sans MS" pitchFamily="66" charset="0"/>
            </a:endParaRPr>
          </a:p>
          <a:p>
            <a:r>
              <a:rPr lang="en-US" sz="2000" dirty="0">
                <a:latin typeface="Comic Sans MS" pitchFamily="66" charset="0"/>
              </a:rPr>
              <a:t>  void main()</a:t>
            </a:r>
          </a:p>
          <a:p>
            <a:r>
              <a:rPr lang="en-US" sz="2000" dirty="0">
                <a:latin typeface="Comic Sans MS" pitchFamily="66" charset="0"/>
              </a:rPr>
              <a:t> {</a:t>
            </a:r>
          </a:p>
          <a:p>
            <a:r>
              <a:rPr lang="en-US" sz="2000" dirty="0">
                <a:latin typeface="Comic Sans MS" pitchFamily="66" charset="0"/>
              </a:rPr>
              <a:t>   </a:t>
            </a:r>
            <a:r>
              <a:rPr lang="en-US" sz="2000" dirty="0" err="1">
                <a:latin typeface="Comic Sans MS" pitchFamily="66" charset="0"/>
              </a:rPr>
              <a:t>clrscr</a:t>
            </a:r>
            <a:r>
              <a:rPr lang="en-US" sz="2000" dirty="0">
                <a:latin typeface="Comic Sans MS" pitchFamily="66" charset="0"/>
              </a:rPr>
              <a:t>();</a:t>
            </a:r>
          </a:p>
          <a:p>
            <a:r>
              <a:rPr lang="en-US" sz="2000" dirty="0">
                <a:latin typeface="Comic Sans MS" pitchFamily="66" charset="0"/>
              </a:rPr>
              <a:t>   Test t1(3000 , 5000);</a:t>
            </a:r>
          </a:p>
          <a:p>
            <a:r>
              <a:rPr lang="en-US" sz="2000" dirty="0">
                <a:latin typeface="Comic Sans MS" pitchFamily="66" charset="0"/>
              </a:rPr>
              <a:t>   </a:t>
            </a:r>
            <a:r>
              <a:rPr lang="en-US" sz="2000" dirty="0" err="1">
                <a:latin typeface="Comic Sans MS" pitchFamily="66" charset="0"/>
              </a:rPr>
              <a:t>cout</a:t>
            </a:r>
            <a:r>
              <a:rPr lang="en-US" sz="2000" dirty="0">
                <a:latin typeface="Comic Sans MS" pitchFamily="66" charset="0"/>
              </a:rPr>
              <a:t>&lt;&lt;“sum of A and B is:”&lt;&lt;t1.</a:t>
            </a:r>
          </a:p>
          <a:p>
            <a:r>
              <a:rPr lang="en-US" sz="2000" dirty="0">
                <a:latin typeface="Comic Sans MS" pitchFamily="66" charset="0"/>
              </a:rPr>
              <a:t>   </a:t>
            </a:r>
            <a:r>
              <a:rPr lang="en-US" sz="2000" dirty="0" err="1">
                <a:latin typeface="Comic Sans MS" pitchFamily="66" charset="0"/>
              </a:rPr>
              <a:t>getch</a:t>
            </a:r>
            <a:r>
              <a:rPr lang="en-US" sz="2000" dirty="0">
                <a:latin typeface="Comic Sans MS" pitchFamily="66" charset="0"/>
              </a:rPr>
              <a:t>();  </a:t>
            </a:r>
          </a:p>
          <a:p>
            <a:r>
              <a:rPr lang="en-US" sz="2000" dirty="0">
                <a:latin typeface="Comic Sans MS" pitchFamily="66" charset="0"/>
              </a:rPr>
              <a:t>}</a:t>
            </a:r>
            <a:endParaRPr lang="en-IN" sz="2000" dirty="0">
              <a:latin typeface="Comic Sans MS" pitchFamily="66" charset="0"/>
            </a:endParaRPr>
          </a:p>
          <a:p>
            <a:endParaRPr lang="en-IN" sz="2000" dirty="0">
              <a:latin typeface="Comic Sans MS" pitchFamily="66" charset="0"/>
            </a:endParaRPr>
          </a:p>
        </p:txBody>
      </p:sp>
    </p:spTree>
    <p:extLst>
      <p:ext uri="{BB962C8B-B14F-4D97-AF65-F5344CB8AC3E}">
        <p14:creationId xmlns:p14="http://schemas.microsoft.com/office/powerpoint/2010/main" val="514092666"/>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72109418-A524-4910-9600-F1164F01D59D}"/>
              </a:ext>
            </a:extLst>
          </p:cNvPr>
          <p:cNvSpPr txBox="1"/>
          <p:nvPr/>
        </p:nvSpPr>
        <p:spPr>
          <a:xfrm>
            <a:off x="0" y="435114"/>
            <a:ext cx="9144000" cy="707886"/>
          </a:xfrm>
          <a:prstGeom prst="rect">
            <a:avLst/>
          </a:prstGeom>
          <a:noFill/>
        </p:spPr>
        <p:txBody>
          <a:bodyPr wrap="square" rtlCol="0">
            <a:spAutoFit/>
          </a:bodyPr>
          <a:lstStyle/>
          <a:p>
            <a:pPr algn="ctr"/>
            <a:r>
              <a:rPr lang="en-US" sz="4000" dirty="0" smtClean="0">
                <a:solidFill>
                  <a:srgbClr val="B31166"/>
                </a:solidFill>
                <a:latin typeface="Cooper Black" pitchFamily="18" charset="0"/>
              </a:rPr>
              <a:t>DESTRUCTOR:</a:t>
            </a:r>
            <a:endParaRPr lang="en-IN" sz="4000" dirty="0">
              <a:solidFill>
                <a:srgbClr val="B31166"/>
              </a:solidFill>
              <a:latin typeface="Cooper Black" pitchFamily="18" charset="0"/>
            </a:endParaRPr>
          </a:p>
        </p:txBody>
      </p:sp>
      <p:sp>
        <p:nvSpPr>
          <p:cNvPr id="3" name="TextBox 2">
            <a:extLst>
              <a:ext uri="{FF2B5EF4-FFF2-40B4-BE49-F238E27FC236}">
                <a16:creationId xmlns:a16="http://schemas.microsoft.com/office/drawing/2014/main" xmlns="" id="{0E285F67-9B6F-4547-9DF3-93A8B8119A9D}"/>
              </a:ext>
            </a:extLst>
          </p:cNvPr>
          <p:cNvSpPr txBox="1"/>
          <p:nvPr/>
        </p:nvSpPr>
        <p:spPr>
          <a:xfrm>
            <a:off x="990600" y="2057400"/>
            <a:ext cx="7543800" cy="3416320"/>
          </a:xfrm>
          <a:prstGeom prst="rect">
            <a:avLst/>
          </a:prstGeom>
          <a:noFill/>
        </p:spPr>
        <p:txBody>
          <a:bodyPr wrap="square" rtlCol="0">
            <a:spAutoFit/>
          </a:bodyPr>
          <a:lstStyle/>
          <a:p>
            <a:pPr marL="285750" indent="-285750" algn="ctr">
              <a:buFont typeface="Wingdings" panose="05000000000000000000" pitchFamily="2" charset="2"/>
              <a:buChar char="q"/>
            </a:pPr>
            <a:r>
              <a:rPr lang="en-US" sz="2400" dirty="0">
                <a:latin typeface="Comic Sans MS" pitchFamily="66" charset="0"/>
              </a:rPr>
              <a:t>Destructor is a member function which DELETES an object.</a:t>
            </a:r>
          </a:p>
          <a:p>
            <a:pPr algn="ctr"/>
            <a:endParaRPr lang="en-US" sz="2400" dirty="0">
              <a:latin typeface="Comic Sans MS" pitchFamily="66" charset="0"/>
            </a:endParaRPr>
          </a:p>
          <a:p>
            <a:pPr marL="285750" indent="-285750" algn="ctr">
              <a:buFont typeface="Wingdings" panose="05000000000000000000" pitchFamily="2" charset="2"/>
              <a:buChar char="q"/>
            </a:pPr>
            <a:r>
              <a:rPr lang="en-US" sz="2400" dirty="0">
                <a:latin typeface="Comic Sans MS" pitchFamily="66" charset="0"/>
              </a:rPr>
              <a:t>Destructor has same name as the class name , preceded by a TILTED sign (~).</a:t>
            </a:r>
          </a:p>
          <a:p>
            <a:pPr algn="ctr"/>
            <a:endParaRPr lang="en-US" sz="2400" dirty="0">
              <a:latin typeface="Comic Sans MS" pitchFamily="66" charset="0"/>
            </a:endParaRPr>
          </a:p>
          <a:p>
            <a:pPr marL="285750" indent="-285750" algn="ctr">
              <a:buFont typeface="Wingdings" panose="05000000000000000000" pitchFamily="2" charset="2"/>
              <a:buChar char="q"/>
            </a:pPr>
            <a:r>
              <a:rPr lang="en-US" sz="2400" dirty="0">
                <a:latin typeface="Comic Sans MS" pitchFamily="66" charset="0"/>
              </a:rPr>
              <a:t>Destructors don’t take any argument and don’t return anything.</a:t>
            </a:r>
          </a:p>
          <a:p>
            <a:pPr algn="ctr"/>
            <a:endParaRPr lang="en-IN" sz="2400" dirty="0">
              <a:latin typeface="Comic Sans MS" pitchFamily="66" charset="0"/>
            </a:endParaRPr>
          </a:p>
        </p:txBody>
      </p:sp>
    </p:spTree>
    <p:extLst>
      <p:ext uri="{BB962C8B-B14F-4D97-AF65-F5344CB8AC3E}">
        <p14:creationId xmlns:p14="http://schemas.microsoft.com/office/powerpoint/2010/main" val="2067550452"/>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312991C3-EBBE-4EFD-A0FA-CFD60D1D71B6}"/>
              </a:ext>
            </a:extLst>
          </p:cNvPr>
          <p:cNvSpPr txBox="1"/>
          <p:nvPr/>
        </p:nvSpPr>
        <p:spPr>
          <a:xfrm>
            <a:off x="1600200" y="457200"/>
            <a:ext cx="8610600" cy="1323439"/>
          </a:xfrm>
          <a:prstGeom prst="rect">
            <a:avLst/>
          </a:prstGeom>
          <a:noFill/>
        </p:spPr>
        <p:txBody>
          <a:bodyPr wrap="square" rtlCol="0">
            <a:spAutoFit/>
          </a:bodyPr>
          <a:lstStyle/>
          <a:p>
            <a:r>
              <a:rPr lang="en-US" sz="4000" dirty="0">
                <a:solidFill>
                  <a:schemeClr val="accent1"/>
                </a:solidFill>
                <a:latin typeface="Cooper Black" pitchFamily="18" charset="0"/>
              </a:rPr>
              <a:t>When DESTRUCTOR is </a:t>
            </a:r>
          </a:p>
          <a:p>
            <a:r>
              <a:rPr lang="en-US" sz="4000" dirty="0">
                <a:solidFill>
                  <a:schemeClr val="accent1"/>
                </a:solidFill>
                <a:latin typeface="Cooper Black" pitchFamily="18" charset="0"/>
              </a:rPr>
              <a:t>Called?</a:t>
            </a:r>
            <a:endParaRPr lang="en-IN" sz="4000" dirty="0">
              <a:solidFill>
                <a:schemeClr val="accent1"/>
              </a:solidFill>
              <a:latin typeface="Cooper Black" pitchFamily="18" charset="0"/>
            </a:endParaRPr>
          </a:p>
        </p:txBody>
      </p:sp>
      <p:sp>
        <p:nvSpPr>
          <p:cNvPr id="3" name="TextBox 2">
            <a:extLst>
              <a:ext uri="{FF2B5EF4-FFF2-40B4-BE49-F238E27FC236}">
                <a16:creationId xmlns:a16="http://schemas.microsoft.com/office/drawing/2014/main" xmlns="" id="{50F145E4-9046-43ED-967A-859F74EE711D}"/>
              </a:ext>
            </a:extLst>
          </p:cNvPr>
          <p:cNvSpPr txBox="1"/>
          <p:nvPr/>
        </p:nvSpPr>
        <p:spPr>
          <a:xfrm>
            <a:off x="2209800" y="2209800"/>
            <a:ext cx="5334000" cy="3046988"/>
          </a:xfrm>
          <a:prstGeom prst="rect">
            <a:avLst/>
          </a:prstGeom>
          <a:noFill/>
        </p:spPr>
        <p:txBody>
          <a:bodyPr wrap="square" rtlCol="0">
            <a:spAutoFit/>
          </a:bodyPr>
          <a:lstStyle/>
          <a:p>
            <a:r>
              <a:rPr lang="en-US" sz="2400" dirty="0">
                <a:latin typeface="Comic Sans MS" pitchFamily="66" charset="0"/>
              </a:rPr>
              <a:t>A destructor function is called AUTOMATICALLY when the object goes out of scope:</a:t>
            </a:r>
          </a:p>
          <a:p>
            <a:pPr marL="342900" indent="-342900">
              <a:buFont typeface="+mj-lt"/>
              <a:buAutoNum type="arabicPeriod"/>
            </a:pPr>
            <a:r>
              <a:rPr lang="en-US" sz="2400" dirty="0">
                <a:latin typeface="Comic Sans MS" pitchFamily="66" charset="0"/>
              </a:rPr>
              <a:t>The function ends.</a:t>
            </a:r>
          </a:p>
          <a:p>
            <a:pPr marL="342900" indent="-342900">
              <a:buFont typeface="+mj-lt"/>
              <a:buAutoNum type="arabicPeriod"/>
            </a:pPr>
            <a:r>
              <a:rPr lang="en-US" sz="2400" dirty="0">
                <a:latin typeface="Comic Sans MS" pitchFamily="66" charset="0"/>
              </a:rPr>
              <a:t>The program ends.</a:t>
            </a:r>
          </a:p>
          <a:p>
            <a:pPr marL="342900" indent="-342900">
              <a:buFont typeface="+mj-lt"/>
              <a:buAutoNum type="arabicPeriod"/>
            </a:pPr>
            <a:r>
              <a:rPr lang="en-US" sz="2400" dirty="0">
                <a:latin typeface="Comic Sans MS" pitchFamily="66" charset="0"/>
              </a:rPr>
              <a:t>A block containing local variables ends.</a:t>
            </a:r>
          </a:p>
          <a:p>
            <a:pPr marL="342900" indent="-342900">
              <a:buFont typeface="+mj-lt"/>
              <a:buAutoNum type="arabicPeriod"/>
            </a:pPr>
            <a:r>
              <a:rPr lang="en-US" sz="2400" dirty="0">
                <a:latin typeface="Comic Sans MS" pitchFamily="66" charset="0"/>
              </a:rPr>
              <a:t>A delete operator is called.</a:t>
            </a:r>
            <a:endParaRPr lang="en-IN" sz="2400" dirty="0">
              <a:latin typeface="Comic Sans MS" pitchFamily="66" charset="0"/>
            </a:endParaRPr>
          </a:p>
        </p:txBody>
      </p:sp>
    </p:spTree>
    <p:extLst>
      <p:ext uri="{BB962C8B-B14F-4D97-AF65-F5344CB8AC3E}">
        <p14:creationId xmlns:p14="http://schemas.microsoft.com/office/powerpoint/2010/main" val="26896432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76200" y="0"/>
            <a:ext cx="8991600" cy="1143000"/>
          </a:xfrm>
        </p:spPr>
        <p:txBody>
          <a:bodyPr/>
          <a:lstStyle/>
          <a:p>
            <a:r>
              <a:rPr lang="en-US" sz="3800" b="1" dirty="0" smtClean="0">
                <a:solidFill>
                  <a:schemeClr val="accent1"/>
                </a:solidFill>
                <a:latin typeface="Cooper Black" pitchFamily="18" charset="0"/>
              </a:rPr>
              <a:t>DIFFERENCE B/W POP &amp; OOP</a:t>
            </a:r>
            <a:endParaRPr lang="en-US" sz="3800" b="1" dirty="0">
              <a:solidFill>
                <a:schemeClr val="accent1"/>
              </a:solidFill>
              <a:latin typeface="Cooper Black" pitchFamily="18" charset="0"/>
            </a:endParaRPr>
          </a:p>
        </p:txBody>
      </p:sp>
      <p:sp>
        <p:nvSpPr>
          <p:cNvPr id="5" name="Text Placeholder 4"/>
          <p:cNvSpPr>
            <a:spLocks noGrp="1"/>
          </p:cNvSpPr>
          <p:nvPr>
            <p:ph type="body" idx="4294967295"/>
          </p:nvPr>
        </p:nvSpPr>
        <p:spPr>
          <a:xfrm>
            <a:off x="228600" y="1143000"/>
            <a:ext cx="5638800" cy="609600"/>
          </a:xfrm>
        </p:spPr>
        <p:txBody>
          <a:bodyPr>
            <a:noAutofit/>
          </a:bodyPr>
          <a:lstStyle/>
          <a:p>
            <a:pPr marL="0" indent="0">
              <a:buNone/>
            </a:pPr>
            <a:r>
              <a:rPr lang="en-US" sz="2400" dirty="0" smtClean="0">
                <a:latin typeface="Berlin Sans FB Demi" pitchFamily="34" charset="0"/>
              </a:rPr>
              <a:t>PROCEDURE ORIENTED PROGRAMMING</a:t>
            </a:r>
            <a:endParaRPr lang="en-US" sz="2400" dirty="0">
              <a:latin typeface="Berlin Sans FB Demi" pitchFamily="34" charset="0"/>
            </a:endParaRPr>
          </a:p>
        </p:txBody>
      </p:sp>
      <p:sp>
        <p:nvSpPr>
          <p:cNvPr id="3" name="Content Placeholder 2"/>
          <p:cNvSpPr>
            <a:spLocks noGrp="1"/>
          </p:cNvSpPr>
          <p:nvPr>
            <p:ph sz="half" idx="4294967295"/>
          </p:nvPr>
        </p:nvSpPr>
        <p:spPr>
          <a:xfrm>
            <a:off x="76200" y="2133600"/>
            <a:ext cx="4419600" cy="3352800"/>
          </a:xfrm>
        </p:spPr>
        <p:txBody>
          <a:bodyPr>
            <a:noAutofit/>
          </a:bodyPr>
          <a:lstStyle/>
          <a:p>
            <a:r>
              <a:rPr lang="en-US" sz="2000" dirty="0" smtClean="0">
                <a:latin typeface="Comic Sans MS" pitchFamily="66" charset="0"/>
              </a:rPr>
              <a:t>Emphasis on algorithm</a:t>
            </a:r>
          </a:p>
          <a:p>
            <a:r>
              <a:rPr lang="en-US" sz="2000" dirty="0" smtClean="0">
                <a:latin typeface="Comic Sans MS" pitchFamily="66" charset="0"/>
              </a:rPr>
              <a:t>Programs are divided into function.</a:t>
            </a:r>
          </a:p>
          <a:p>
            <a:r>
              <a:rPr lang="en-US" sz="2000" dirty="0" smtClean="0">
                <a:latin typeface="Comic Sans MS" pitchFamily="66" charset="0"/>
              </a:rPr>
              <a:t>Data moves openly around the system from function to function.</a:t>
            </a:r>
          </a:p>
          <a:p>
            <a:r>
              <a:rPr lang="en-US" sz="2000" dirty="0" smtClean="0">
                <a:latin typeface="Comic Sans MS" pitchFamily="66" charset="0"/>
              </a:rPr>
              <a:t>Most of the function share global data. Data is not hidden.</a:t>
            </a:r>
          </a:p>
          <a:p>
            <a:r>
              <a:rPr lang="en-US" sz="2000" dirty="0" smtClean="0">
                <a:latin typeface="Comic Sans MS" pitchFamily="66" charset="0"/>
              </a:rPr>
              <a:t>Follows TOP-DOWN approach.</a:t>
            </a:r>
          </a:p>
          <a:p>
            <a:r>
              <a:rPr lang="en-US" sz="2000" dirty="0" smtClean="0">
                <a:latin typeface="Comic Sans MS" pitchFamily="66" charset="0"/>
              </a:rPr>
              <a:t>POP doesn’t contain classes , objects</a:t>
            </a:r>
            <a:r>
              <a:rPr lang="en-US" sz="2000" dirty="0">
                <a:latin typeface="Comic Sans MS" pitchFamily="66" charset="0"/>
              </a:rPr>
              <a:t>.</a:t>
            </a:r>
          </a:p>
        </p:txBody>
      </p:sp>
      <p:sp>
        <p:nvSpPr>
          <p:cNvPr id="6" name="Text Placeholder 5"/>
          <p:cNvSpPr>
            <a:spLocks noGrp="1"/>
          </p:cNvSpPr>
          <p:nvPr>
            <p:ph type="body" sz="quarter" idx="4294967295"/>
          </p:nvPr>
        </p:nvSpPr>
        <p:spPr>
          <a:xfrm>
            <a:off x="4876800" y="1143000"/>
            <a:ext cx="4267200" cy="574675"/>
          </a:xfrm>
        </p:spPr>
        <p:txBody>
          <a:bodyPr>
            <a:noAutofit/>
          </a:bodyPr>
          <a:lstStyle/>
          <a:p>
            <a:pPr marL="0" indent="0">
              <a:buNone/>
            </a:pPr>
            <a:r>
              <a:rPr lang="en-US" sz="2400" dirty="0" smtClean="0">
                <a:latin typeface="Berlin Sans FB Demi" pitchFamily="34" charset="0"/>
              </a:rPr>
              <a:t>OBJECT ORIENTED PROGRAMMING</a:t>
            </a:r>
            <a:endParaRPr lang="en-US" sz="2400" dirty="0">
              <a:latin typeface="Berlin Sans FB Demi" pitchFamily="34" charset="0"/>
            </a:endParaRPr>
          </a:p>
        </p:txBody>
      </p:sp>
      <p:sp>
        <p:nvSpPr>
          <p:cNvPr id="2" name="Content Placeholder 1"/>
          <p:cNvSpPr>
            <a:spLocks noGrp="1"/>
          </p:cNvSpPr>
          <p:nvPr>
            <p:ph sz="quarter" idx="4294967295"/>
          </p:nvPr>
        </p:nvSpPr>
        <p:spPr>
          <a:xfrm>
            <a:off x="4648200" y="2209800"/>
            <a:ext cx="4343400" cy="3505200"/>
          </a:xfrm>
        </p:spPr>
        <p:txBody>
          <a:bodyPr>
            <a:normAutofit fontScale="92500" lnSpcReduction="10000"/>
          </a:bodyPr>
          <a:lstStyle/>
          <a:p>
            <a:r>
              <a:rPr lang="en-US" sz="2000" dirty="0" smtClean="0">
                <a:latin typeface="Comic Sans MS" pitchFamily="66" charset="0"/>
              </a:rPr>
              <a:t>Emphasis on data rather than procedure.</a:t>
            </a:r>
          </a:p>
          <a:p>
            <a:r>
              <a:rPr lang="en-US" sz="2000" dirty="0" smtClean="0">
                <a:latin typeface="Comic Sans MS" pitchFamily="66" charset="0"/>
              </a:rPr>
              <a:t>Programs are divided into OBJECTS</a:t>
            </a:r>
          </a:p>
          <a:p>
            <a:r>
              <a:rPr lang="en-US" sz="2000" dirty="0" smtClean="0">
                <a:latin typeface="Comic Sans MS" pitchFamily="66" charset="0"/>
              </a:rPr>
              <a:t>Data doesn’t allow to freely around the system</a:t>
            </a:r>
          </a:p>
          <a:p>
            <a:r>
              <a:rPr lang="en-US" sz="2000" dirty="0" smtClean="0">
                <a:latin typeface="Comic Sans MS" pitchFamily="66" charset="0"/>
              </a:rPr>
              <a:t>Maximum data items are private. Data is HIDDEN.</a:t>
            </a:r>
          </a:p>
          <a:p>
            <a:r>
              <a:rPr lang="en-US" sz="2000" dirty="0" smtClean="0">
                <a:latin typeface="Comic Sans MS" pitchFamily="66" charset="0"/>
              </a:rPr>
              <a:t>Follows bottom up approach.</a:t>
            </a:r>
          </a:p>
          <a:p>
            <a:r>
              <a:rPr lang="en-US" sz="2000" dirty="0" smtClean="0">
                <a:latin typeface="Comic Sans MS" pitchFamily="66" charset="0"/>
              </a:rPr>
              <a:t>OOP contains classes , objects.</a:t>
            </a:r>
          </a:p>
          <a:p>
            <a:endParaRPr lang="en-US" dirty="0">
              <a:latin typeface="Comic Sans MS" pitchFamily="66" charset="0"/>
            </a:endParaRPr>
          </a:p>
        </p:txBody>
      </p:sp>
      <p:cxnSp>
        <p:nvCxnSpPr>
          <p:cNvPr id="8" name="Straight Connector 7"/>
          <p:cNvCxnSpPr/>
          <p:nvPr/>
        </p:nvCxnSpPr>
        <p:spPr>
          <a:xfrm flipH="1">
            <a:off x="4610100" y="5943600"/>
            <a:ext cx="76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4495800" y="1143000"/>
            <a:ext cx="0" cy="5486400"/>
          </a:xfrm>
          <a:prstGeom prst="line">
            <a:avLst/>
          </a:prstGeom>
          <a:ln>
            <a:solidFill>
              <a:srgbClr val="FFC000"/>
            </a:solidFill>
          </a:ln>
          <a:effectLst>
            <a:glow rad="101600">
              <a:schemeClr val="accent2">
                <a:satMod val="175000"/>
                <a:alpha val="40000"/>
              </a:schemeClr>
            </a:glow>
            <a:innerShdw blurRad="63500" dist="50800" dir="135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9776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1" end="1"/>
                                            </p:txEl>
                                          </p:spTgt>
                                        </p:tgtEl>
                                        <p:attrNameLst>
                                          <p:attrName>style.visibility</p:attrName>
                                        </p:attrNameLst>
                                      </p:cBhvr>
                                      <p:to>
                                        <p:strVal val="visible"/>
                                      </p:to>
                                    </p:set>
                                    <p:animEffect transition="in" filter="fade">
                                      <p:cBhvr>
                                        <p:cTn id="22" dur="500"/>
                                        <p:tgtEl>
                                          <p:spTgt spid="2">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
                                            <p:txEl>
                                              <p:pRg st="2" end="2"/>
                                            </p:txEl>
                                          </p:spTgt>
                                        </p:tgtEl>
                                        <p:attrNameLst>
                                          <p:attrName>style.visibility</p:attrName>
                                        </p:attrNameLst>
                                      </p:cBhvr>
                                      <p:to>
                                        <p:strVal val="visible"/>
                                      </p:to>
                                    </p:set>
                                    <p:animEffect transition="in" filter="fade">
                                      <p:cBhvr>
                                        <p:cTn id="32" dur="500"/>
                                        <p:tgtEl>
                                          <p:spTgt spid="2">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animEffect transition="in" filter="fade">
                                      <p:cBhvr>
                                        <p:cTn id="37" dur="500"/>
                                        <p:tgtEl>
                                          <p:spTgt spid="3">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
                                            <p:txEl>
                                              <p:pRg st="3" end="3"/>
                                            </p:txEl>
                                          </p:spTgt>
                                        </p:tgtEl>
                                        <p:attrNameLst>
                                          <p:attrName>style.visibility</p:attrName>
                                        </p:attrNameLst>
                                      </p:cBhvr>
                                      <p:to>
                                        <p:strVal val="visible"/>
                                      </p:to>
                                    </p:set>
                                    <p:animEffect transition="in" filter="fade">
                                      <p:cBhvr>
                                        <p:cTn id="42" dur="500"/>
                                        <p:tgtEl>
                                          <p:spTgt spid="2">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4" end="4"/>
                                            </p:txEl>
                                          </p:spTgt>
                                        </p:tgtEl>
                                        <p:attrNameLst>
                                          <p:attrName>style.visibility</p:attrName>
                                        </p:attrNameLst>
                                      </p:cBhvr>
                                      <p:to>
                                        <p:strVal val="visible"/>
                                      </p:to>
                                    </p:set>
                                    <p:animEffect transition="in" filter="fade">
                                      <p:cBhvr>
                                        <p:cTn id="47" dur="500"/>
                                        <p:tgtEl>
                                          <p:spTgt spid="3">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2">
                                            <p:txEl>
                                              <p:pRg st="4" end="4"/>
                                            </p:txEl>
                                          </p:spTgt>
                                        </p:tgtEl>
                                        <p:attrNameLst>
                                          <p:attrName>style.visibility</p:attrName>
                                        </p:attrNameLst>
                                      </p:cBhvr>
                                      <p:to>
                                        <p:strVal val="visible"/>
                                      </p:to>
                                    </p:set>
                                    <p:animEffect transition="in" filter="fade">
                                      <p:cBhvr>
                                        <p:cTn id="52" dur="500"/>
                                        <p:tgtEl>
                                          <p:spTgt spid="2">
                                            <p:txEl>
                                              <p:pRg st="4" end="4"/>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5" end="5"/>
                                            </p:txEl>
                                          </p:spTgt>
                                        </p:tgtEl>
                                        <p:attrNameLst>
                                          <p:attrName>style.visibility</p:attrName>
                                        </p:attrNameLst>
                                      </p:cBhvr>
                                      <p:to>
                                        <p:strVal val="visible"/>
                                      </p:to>
                                    </p:set>
                                    <p:animEffect transition="in" filter="fade">
                                      <p:cBhvr>
                                        <p:cTn id="57" dur="500"/>
                                        <p:tgtEl>
                                          <p:spTgt spid="3">
                                            <p:txEl>
                                              <p:pRg st="5" end="5"/>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2">
                                            <p:txEl>
                                              <p:pRg st="5" end="5"/>
                                            </p:txEl>
                                          </p:spTgt>
                                        </p:tgtEl>
                                        <p:attrNameLst>
                                          <p:attrName>style.visibility</p:attrName>
                                        </p:attrNameLst>
                                      </p:cBhvr>
                                      <p:to>
                                        <p:strVal val="visible"/>
                                      </p:to>
                                    </p:set>
                                    <p:animEffect transition="in" filter="fade">
                                      <p:cBhvr>
                                        <p:cTn id="62"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a:ln>
            <a:solidFill>
              <a:srgbClr val="000000">
                <a:alpha val="0"/>
              </a:srgbClr>
            </a:solidFill>
          </a:ln>
        </p:spPr>
      </p:pic>
      <p:sp>
        <p:nvSpPr>
          <p:cNvPr id="3" name="TextBox 2"/>
          <p:cNvSpPr txBox="1"/>
          <p:nvPr/>
        </p:nvSpPr>
        <p:spPr>
          <a:xfrm>
            <a:off x="457200" y="381000"/>
            <a:ext cx="7848600" cy="2554545"/>
          </a:xfrm>
          <a:prstGeom prst="rect">
            <a:avLst/>
          </a:prstGeom>
          <a:noFill/>
        </p:spPr>
        <p:txBody>
          <a:bodyPr wrap="square" rtlCol="0">
            <a:spAutoFit/>
          </a:bodyPr>
          <a:lstStyle/>
          <a:p>
            <a:r>
              <a:rPr lang="en-US" sz="4000" b="1" dirty="0" smtClean="0">
                <a:solidFill>
                  <a:srgbClr val="FA0000"/>
                </a:solidFill>
                <a:latin typeface="Berlin Sans FB Demi" pitchFamily="34" charset="0"/>
              </a:rPr>
              <a:t>C</a:t>
            </a:r>
            <a:r>
              <a:rPr lang="en-US" sz="4000" b="1" dirty="0" smtClean="0">
                <a:latin typeface="Berlin Sans FB Demi" pitchFamily="34" charset="0"/>
              </a:rPr>
              <a:t> is Procedure Oriented Programming language</a:t>
            </a:r>
          </a:p>
          <a:p>
            <a:r>
              <a:rPr lang="en-US" sz="4000" b="1" dirty="0" smtClean="0">
                <a:solidFill>
                  <a:srgbClr val="FA0000"/>
                </a:solidFill>
                <a:latin typeface="Berlin Sans FB Demi" pitchFamily="34" charset="0"/>
              </a:rPr>
              <a:t>C++</a:t>
            </a:r>
            <a:r>
              <a:rPr lang="en-US" sz="4000" b="1" dirty="0" smtClean="0">
                <a:latin typeface="Berlin Sans FB Demi" pitchFamily="34" charset="0"/>
              </a:rPr>
              <a:t> is Object Oriented Programming language</a:t>
            </a:r>
            <a:endParaRPr lang="en-US" sz="4000" b="1" dirty="0">
              <a:latin typeface="Berlin Sans FB Demi" pitchFamily="34" charset="0"/>
            </a:endParaRP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6262" y="3324225"/>
            <a:ext cx="7610475" cy="3533775"/>
          </a:xfrm>
          <a:prstGeom prst="rect">
            <a:avLst/>
          </a:prstGeom>
        </p:spPr>
      </p:pic>
    </p:spTree>
    <p:extLst>
      <p:ext uri="{BB962C8B-B14F-4D97-AF65-F5344CB8AC3E}">
        <p14:creationId xmlns:p14="http://schemas.microsoft.com/office/powerpoint/2010/main" val="16281209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691162"/>
            <a:ext cx="8001000" cy="1107996"/>
          </a:xfrm>
          <a:prstGeom prst="rect">
            <a:avLst/>
          </a:prstGeom>
          <a:noFill/>
        </p:spPr>
        <p:txBody>
          <a:bodyPr wrap="square" rtlCol="0">
            <a:spAutoFit/>
          </a:bodyPr>
          <a:lstStyle/>
          <a:p>
            <a:r>
              <a:rPr lang="en-US" sz="6600" dirty="0" smtClean="0">
                <a:solidFill>
                  <a:srgbClr val="B31166"/>
                </a:solidFill>
                <a:latin typeface="Cooper Black" pitchFamily="18" charset="0"/>
              </a:rPr>
              <a:t>Structure of </a:t>
            </a:r>
            <a:r>
              <a:rPr lang="en-US" sz="6600" dirty="0">
                <a:solidFill>
                  <a:srgbClr val="B31166"/>
                </a:solidFill>
                <a:latin typeface="Cooper Black" pitchFamily="18" charset="0"/>
              </a:rPr>
              <a:t>C</a:t>
            </a:r>
            <a:r>
              <a:rPr lang="en-US" sz="6600" dirty="0" smtClean="0">
                <a:solidFill>
                  <a:srgbClr val="B31166"/>
                </a:solidFill>
                <a:latin typeface="Cooper Black" pitchFamily="18" charset="0"/>
              </a:rPr>
              <a:t>++</a:t>
            </a:r>
            <a:endParaRPr lang="en-US" sz="6600" dirty="0">
              <a:solidFill>
                <a:srgbClr val="B31166"/>
              </a:solidFill>
              <a:latin typeface="Cooper Black" pitchFamily="18" charset="0"/>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3848" t="16942" r="1148"/>
          <a:stretch/>
        </p:blipFill>
        <p:spPr>
          <a:xfrm>
            <a:off x="1371599" y="2244588"/>
            <a:ext cx="6844357" cy="3851412"/>
          </a:xfrm>
          <a:prstGeom prst="rect">
            <a:avLst/>
          </a:prstGeom>
        </p:spPr>
      </p:pic>
    </p:spTree>
    <p:extLst>
      <p:ext uri="{BB962C8B-B14F-4D97-AF65-F5344CB8AC3E}">
        <p14:creationId xmlns:p14="http://schemas.microsoft.com/office/powerpoint/2010/main" val="136082090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xmlns=""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TF00001237</Template>
  <TotalTime>1277</TotalTime>
  <Words>3210</Words>
  <Application>Microsoft Office PowerPoint</Application>
  <PresentationFormat>On-screen Show (4:3)</PresentationFormat>
  <Paragraphs>873</Paragraphs>
  <Slides>68</Slides>
  <Notes>1</Notes>
  <HiddenSlides>0</HiddenSlides>
  <MMClips>0</MMClips>
  <ScaleCrop>false</ScaleCrop>
  <HeadingPairs>
    <vt:vector size="4" baseType="variant">
      <vt:variant>
        <vt:lpstr>Theme</vt:lpstr>
      </vt:variant>
      <vt:variant>
        <vt:i4>1</vt:i4>
      </vt:variant>
      <vt:variant>
        <vt:lpstr>Slide Titles</vt:lpstr>
      </vt:variant>
      <vt:variant>
        <vt:i4>68</vt:i4>
      </vt:variant>
    </vt:vector>
  </HeadingPairs>
  <TitlesOfParts>
    <vt:vector size="69" baseType="lpstr">
      <vt:lpstr>Ion Boardroom</vt:lpstr>
      <vt:lpstr>PowerPoint Presentation</vt:lpstr>
      <vt:lpstr>PowerPoint Presentation</vt:lpstr>
      <vt:lpstr>PowerPoint Presentation</vt:lpstr>
      <vt:lpstr>PowerPoint Presentation</vt:lpstr>
      <vt:lpstr>What is OOP?</vt:lpstr>
      <vt:lpstr>PowerPoint Presentation</vt:lpstr>
      <vt:lpstr>DIFFERENCE B/W POP &amp; OOP</vt:lpstr>
      <vt:lpstr>PowerPoint Presentation</vt:lpstr>
      <vt:lpstr>PowerPoint Presentation</vt:lpstr>
      <vt:lpstr>PowerPoint Presentation</vt:lpstr>
      <vt:lpstr>PowerPoint Presentation</vt:lpstr>
      <vt:lpstr>Just see…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Dimpoo</cp:lastModifiedBy>
  <cp:revision>100</cp:revision>
  <dcterms:created xsi:type="dcterms:W3CDTF">2019-02-02T16:41:14Z</dcterms:created>
  <dcterms:modified xsi:type="dcterms:W3CDTF">2019-02-08T18:30:47Z</dcterms:modified>
</cp:coreProperties>
</file>

<file path=docProps/thumbnail.jpeg>
</file>